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ink/ink1.xml" ContentType="application/inkml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48" r:id="rId1"/>
  </p:sldMasterIdLst>
  <p:notesMasterIdLst>
    <p:notesMasterId r:id="rId8"/>
  </p:notesMasterIdLst>
  <p:sldIdLst>
    <p:sldId id="329" r:id="rId3"/>
    <p:sldId id="404" r:id="rId4"/>
    <p:sldId id="331" r:id="rId5"/>
    <p:sldId id="333" r:id="rId6"/>
    <p:sldId id="256" r:id="rId7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336" r:id="rId22"/>
    <p:sldId id="335" r:id="rId23"/>
    <p:sldId id="337" r:id="rId24"/>
    <p:sldId id="338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407" r:id="rId72"/>
    <p:sldId id="406" r:id="rId73"/>
    <p:sldId id="408" r:id="rId74"/>
    <p:sldId id="409" r:id="rId75"/>
    <p:sldId id="412" r:id="rId76"/>
    <p:sldId id="413" r:id="rId77"/>
    <p:sldId id="478" r:id="rId7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F15F2C"/>
    <a:srgbClr val="FF8119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5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1" Type="http://schemas.openxmlformats.org/officeDocument/2006/relationships/tableStyles" Target="tableStyles.xml"/><Relationship Id="rId80" Type="http://schemas.openxmlformats.org/officeDocument/2006/relationships/viewProps" Target="viewProps.xml"/><Relationship Id="rId8" Type="http://schemas.openxmlformats.org/officeDocument/2006/relationships/notesMaster" Target="notesMasters/notesMaster1.xml"/><Relationship Id="rId79" Type="http://schemas.openxmlformats.org/officeDocument/2006/relationships/presProps" Target="presProps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5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4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147480000" units="dev"/>
        </inkml:traceFormat>
        <inkml:channelProperties>
          <inkml:channelProperty channel="X" name="resolution" value="55.49133" units="1/cm"/>
          <inkml:channelProperty channel="Y" name="resolution" value="55.6701" units="1/cm"/>
          <inkml:channelProperty channel="T" name="resolution" value="28.34646" units="1/dev"/>
        </inkml:channelProperties>
      </inkml:inkSource>
      <inkml:timestamp xml:id="ts0" timeString="2018-05-11T06:31:5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b0f0"/>
    </inkml:brush>
    <inkml:brush xml:id="br3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1204 5398 0,'13'0'62,"14"0"-46,12 0-16,54 0 31,13-27-15,-53 14-16,13 13 16,-53 0-16,53-27 15,-53 27-15,14 0 16,-14 0-16,13 0 15,-12 0 1,12 0 0,-13 0-16,14 0 15,-14 0 1,14 0 0,-14 0-1,13 0 1,-13 0 15,14 0-15,-14 0-1,14 0 1,-14 0-16,27 0 16,-40 14-16,26-14 15,-13 0-15,14 0 16,-14 0-16,13 0 15,-12 0 1,12 0 0</inkml:trace>
  <inkml:trace contextRef="#ctx0" brushRef="#br0">1482 4379 0,'0'13'31,"0"14"-15,0-14-16,0 26 15,0 1 16,0 26-15,0-52-16,0 52 16,0-53-16,39 53 15,-39-53-15,14 27 16,12 0 0,-13-14-16,-13-13 15,40 14 1,0-14-16,-14-13 15,-13 0-15,14 0 0,26 26 16,13-26 0,-53 0-16,14 0 15,12 0 1,14 0 0,-26 0-1,-14 0 1</inkml:trace>
  <inkml:trace contextRef="#ctx0" brushRef="#br0">1905 4577 0,'0'14'63,"-26"12"-63,26-13 15,-40 67 1,40-54-16,-13 14 15,-14-27-15,14 66 16,-14-52 0,27 12-1,0-25 1,-13 25 0,-13-12-1,26-14-15,0 14 16,-13 12 15,13-26-31,0 14 16,-27-14-1,27 14 1,0-14 0,0 13-16,0-12 15,0 12 1,0-13-1,0 14-15,-13-27 16</inkml:trace>
  <inkml:trace contextRef="#ctx0" brushRef="#br0">1244 6218 0,'13'0'47,"13"0"-47,-13 0 16,27 0-1,26 0 1,-26 0-16,0 0 15,-1 0-15,14 0 16,-13 0 0,-14 0-16,27 0 15,27 0 1,-1 0 0,-52 0-16,12 0 15,1-14 1,-27 14-1,14 0 17,-14 0-17,13 0 1,-12 0-16</inkml:trace>
  <inkml:trace contextRef="#ctx0" brushRef="#br0">1799 5636 0,'0'13'78,"0"0"-78,0 14 16,0-14-1,0 53 1,13-53-16,-13 53 16,27-52-16,-27 12 0,13 27 15,-13 13 1,0-53-1,0 14 1,0-14 140</inkml:trace>
  <inkml:trace contextRef="#ctx0" brushRef="#br0">1244 7832 0,'13'0'15,"13"0"32,-13 0-31,27 0-1,-13 0-15,65 0 16,14 0 0,-93 0-16,93 13 15,-66-13-15,39 0 16,40 0 0,-26 0-1,-53 0 1,-14 0 62,-13 0-31,14 0 0,-14 0-32,13 0 1,-12 0-16,12 0 16,-26-13 46,0-1-62</inkml:trace>
  <inkml:trace contextRef="#ctx0" brushRef="#br0">1588 6959 0,'0'13'78,"0"13"-78,13-13 16,0 27 0,-13-13-16,0 12 15,40 1 1,-1-27-1,-12 14 1,26-27 0,-27 0-16,-13 0 15,54 13 1,-54-13 0,13 0-16,-13 0 15,14 0 1,-14 0-1,14 0-15,-14 0 16,13 0 0,-12 0-1,-14-13 1</inkml:trace>
  <inkml:trace contextRef="#ctx0" brushRef="#br0">1879 6826 0,'0'13'46,"0"1"-30,0 25 0,0-12-16,0 52 15,0-66-15,-14 107 16,14-81-16,-26 27 16,26-52-16,-13 91 15,-14-65-15,14 53 16,-14-67-16,27 14 15,0-27-15,0 53 16</inkml:trace>
  <inkml:trace contextRef="#ctx0" brushRef="#br0">1270 8983 0,'0'-14'32,"0"-12"-32,13 26 15,0-13 1,14-14-16,-14 27 16,27-13-1,66-13 1,-93 26-16,66-40 15,-52 40-15,52 0 16,-66 0-16,53 0 16,-52 0-1,12 0 1,-13 0 0,14 0-1,-14 0-15,27 0 31,-1 0-15,-12 0-16,-14 0 16,14 0-16,-14 13 15,13-13-15,-12 0 16,12 0-16,27 27 16,-27-14-16,14-13 15,-27 0 1,-26 0 93,13-13-109,-13 13 0</inkml:trace>
  <inkml:trace contextRef="#ctx0" brushRef="#br0">1733 8308 0,'26'0'0,"-26"13"31,14-13-16,-14 27-15,0 12 16,0-25-16,0 65 16,26-53-1,-26 27-15,0 27 16,0-1 15,0-53-31,0 27 16</inkml:trace>
  <inkml:trace contextRef="#ctx0" brushRef="#br0">1323 11086 0,'13'0'47,"14"0"-47,12 0 16,-25 0 46,12 0-46,-26 13-16,0 14 15,0-14-15,13 13 16,-13-12 0,0 12-1,0-13 1,0 14 0,0-14-1,0 13 1,-13-12-1,0-14-15,13 26 16,-27-13-16,14 14 16,-27-14 15,54-13 219,-1 0-234,13 0-16,-12 0 15,52 0 1,-66-13-16,39 13 15,-25 0-15,25 0 16</inkml:trace>
  <inkml:trace contextRef="#ctx0" brushRef="#br0">1733 11165 0,'0'14'47,"0"12"-32,0-13 1,0 27-1,0-14-15,0-12 16,0 12 0,0-13-1,26-13 63,-12 0-62,12 0 0,-13 0-1,14 0 1,-14 0-16,14 0 16,-14 0-1,13 0-15,-26-13 16,13 13-1,-13-13-15,27 13 16,-14-40 0,-13 14-1,0-14 1,0 27 0,0-27-1,0 14 1,0 12 31,-13 14-32,0 0 32,-14 0-31,14 0-1,-13 0 1,12 0 0,14 14-1,-26-14-15,26 13 47,-13-13-31,13 26 15,-27-26 0,27 14 16,-13-14-16,13 26 16</inkml:trace>
  <inkml:trace contextRef="#ctx0" brushRef="#br1">2117 4220 0,'13'0'32,"13"0"-32,-12 0 15,52 0-15,26 0 32,107-40-17,-160 40-15,81-39 16,-81 39-16,80-13 15,-79-14-15,79 14 16,106-53 0,53 13-1,-120 53 1,54-40 0,26 40-1,-53-26 1,-145 26-16,53 0 15,13 0 1,-53 0 0,-27-14-1,-13 14 1,14 0 0,-14 0 30,-13-26 1</inkml:trace>
  <inkml:trace contextRef="#ctx0" brushRef="#br1">4180 3585 0,'14'0'47,"12"0"-32,14 40-15,52-27 31,-65 13-31,26 14 16,66 0 0,-93-27-16,54 27 15,-27-1 1,-14-12 0,1 13-1,0-27 1,-14 13-1,-13-26 1,-13 14 15,-13 12 172,0-26-203,-14 13 0,-26 27 16,27-14-16,-67 27 16,67-26-16,-14-14 15,-52 53-15,-14 13 32,13-39-17,67-40-15,-14 13 16</inkml:trace>
  <inkml:trace contextRef="#ctx0" brushRef="#br1">2196 7117 0,'13'0'31,"14"0"-15,12 0-1,-25 0-15,65 0 16,-39 0-16,105-53 16,-92 27-16,172-27 15,-146 27-15,173-54 16,-146 40-16,171-52 16,-184 52-16,185-66 15,39-13 1,-211 106-16,132-93 15,-158 93-15,131-106 16,-131 79-16,158-119 16,-172 120-1,93-41-15,-27-25 16,-92 65 0,-40 27-1,0-14 79,0 14-78,0-13-16,0 12 15,26-12 1,-13-14-1,14-39 1,13 26 0,-40 26-16,13-25 15,26-15 1,-39 54 0,27-27-1,-27 14-15,13 13 16,-13-14-16,27 14 15,-27-13 1</inkml:trace>
  <inkml:trace contextRef="#ctx0" brushRef="#br1">5450 5173 0,'14'0'62,"12"0"-46,-13 0-16,27 0 15,-14 0-15,27 0 16,-26 0-16,-14 0 0,14 0 16,52 0-1,-26-14 1,-27 14-16,-12 0 16,12 0-1,-13 0 16,-13 14 110,0-1-141,0 53 16,0 53-1,0 0 1,-13 13 0,13-105-16,0 52 15,0-66-15,0 54 16,0-54-1</inkml:trace>
  <inkml:trace contextRef="#ctx0" brushRef="#br2">2170 5794 0,'26'0'78,"-13"0"-62,14 40-1,52-40 1,14 27 0,65-14-1,-91-13-15,91 39 16,-105-39-16,13 0 15,14 27-15,39-14 0,132 53 32,-185-66-32,133 40 15,-146-40-15,105 40 16,81 13 0,-173-27-16,106 14 15,132 13 1,-251-27-16,66-13 15,-53-13-15,53 40 16,-79-14-16,92 27 16,-66-26-16,93 13 15,-106-27-15,145 66 16,-158-52-16,106 12 16,12 14-1,41 13 1,-160-52-1,94 65-15,131 40 32,-224-93-32,92 27 15,-105-26-15,65 26 16,-65-53-16,-14 0 0,53 39 16,-53-39-16,54 40 15,25 26 1,-26-26-1,-52-40-15,52 40 16,-53-27-16,53 27 16,-53-14-16,53-13 15,14 53 1,-27-26 0,-27-40-16,27 40 15,-26-27-15,-14-13 16,27 40-16,26-14 31,13 14-15,-66-27-1,14-13-15,12 27 16,-25-27 0,25 39-1,1-39 1,-14 0-1</inkml:trace>
  <inkml:trace contextRef="#ctx0" brushRef="#br2">7898 7369 0,'0'13'62,"0"13"-62,0 27 16,13-26-16,0 26 15,53 52 1,-52-91-16,12 65 16,-13-52-16,27 12 15,0 14 1,-14-26-1,-13 12 1,-13-25 0,-13-14 77,0 0-77,-14 26-16,-52-13 16,39-13-16,1 27 0,-41-14 15,1 13-15,-93-12 16,13 25 0,93-39-16,-13 27 15,39-14 1</inkml:trace>
  <inkml:trace contextRef="#ctx0" brushRef="#br2">2117 8453 0,'13'0'31,"13"0"-31,27 0 16,66 0-1,-53 0-15,106 0 16,-92 27-16,264-14 16,-252-13-1,14 0-15,106 0 0,344 40 32,-437-40-32,277 26 15,147 14 1,-424-40-16,119 0 15,-119 0-15,-26 0 0,185 0 16,-1 40 0,81-27-1,-54 27 1,-132-14 0,-106-13-16,93 14 15,-120-27-15,94 0 16,-94 13-16,41 13 15,-54-26-15,67 14 16,26 12 0,26-13 15,-131-13-31,105 0 16,-93 0-16,-13 0 0,27 0 15,-14 0 32,-12 0-31</inkml:trace>
  <inkml:trace contextRef="#ctx0" brushRef="#br2">7580 8520 0,'14'0'78,"-1"0"-78,66 39 16,-39-26-16,66 27 15,66 40 1,-93-41-1,-53-39-15,-12 27 0,25-27 16,1 39 0,-13-25-1,-14 12-15,26-13 16,-39 14 93,0-14-93,-13 13 0,0-12-1,-13 12-15,-94 27 16,1-26-1,-53-14 1,-13 13 0,146-13-16,-41 14 15,40 13 1,-12-1-16</inkml:trace>
  <inkml:trace contextRef="#ctx0" brushRef="#br3">2275 11165 0,'14'0'78,"12"0"-78,67 0 16,-54 14-16,80-1 15,225 53 1,146-26 0,-345-27-16,305 27 15,-304-14-15,12-13 16,319 27-16,171 26 16,-26-53-1,-67 14 16,-436-14-31,318 14 16,-344-27-16,145 39 16,-172-39-16,106 40 15,-93-27-15,106 27 16,-132-14-16,13-12 0,67 12 16,-67-13-16,106 53 15,-132-52-15,184 25 16,-171-12-16,106-14 15,-93 13-15,93 14 16,-119-27-16,118 27 16,-118-40-16,92 40 15,67-14 1,-159-13-16,118 14 16,-92-27-1,-26 0-15,119 13 16,0 14-1,-67-27-15,27 0 16,-79 0-16,39 13 16,-52-13-16,65 0 15,54 26 1,-106-13-16,79-13 16,-80 0-16,80 27 15,-105-14-15,65-13 16,0 0-1,1 0 1,-54 0-16,93 0 16,-105 0-1,52 0-15,-27 0 16</inkml:trace>
  <inkml:trace contextRef="#ctx0" brushRef="#br3">11430 12012 0,'13'0'79,"-13"13"-79,40-13 15,-27 27-15,53-14 16,-26 27-1,0-14 1,-27-13-16,53 54 16,-53-54-1,27 53-15,26-26 16,-79-40 140,-14 0-156,14 13 16,-26 26-1,-1 1 1,-26 26 0,52-52-16,-52 25 15,53-12-15,-53-14 16,53 13-16,-67-26 31,54 0-31,-54 14 16,67 12-1,-13-26-15,13 0 16</inkml:trace>
</inkml:ink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0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2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3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Shape 7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Shape 7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Shape 7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Shape 8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Shape 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Shape 9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Shape 9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Shape 9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Shape 9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Shape 1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Shape 1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Shape 1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Shape 1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Shape 12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Shape 12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Shape 13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Shape 13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Shape 1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" name="Shape 1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Shape 14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" name="Shape 14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Shape 15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Shape 15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Shape 16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7" name="Shape 16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Shape 16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Shape 16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Shape 17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0" name="Shape 17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Shape 17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5" name="Shape 17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Shape 17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Shape 17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Shape 18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Shape 18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Shape 19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Shape 19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Shape 19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9" name="Shape 19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Shape 20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Shape 20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Shape 20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6" name="Shape 20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Shape 20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Shape 20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" name="Shape 2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Shape 2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Shape 2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Shape 2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Shape 2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Shape 22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6" name="Shape 22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Shape 2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" name="Shape 2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Shape 23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8" name="Shape 23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Shape 24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5" name="Shape 24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Shape 24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4" name="Shape 24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Shape 25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1" name="Shape 25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Shape 25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Shape 25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" name="Shape 25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8" name="Shape 25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Shape 26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5" name="Shape 26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Shape 26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Shape 26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" name="Shape 27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2" name="Shape 27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1" name="Shape 27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2" name="Shape 27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" name="Shape 28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7" name="Shape 28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Shape 28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4" name="Shape 28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Shape 4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" name="Shape 29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2" name="Shape 29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Shape 29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3" name="Shape 29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9" name="Shape 30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0" name="Shape 30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Shape 3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1" name="Shape 3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Shape 3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2" name="Shape 3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9" name="Shape 3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0" name="Shape 32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7" name="Shape 33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8" name="Shape 33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0" name="Shape 34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1" name="Shape 34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4" name="Shape 35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5" name="Shape 35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9" name="Shape 36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0" name="Shape 36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Shape 4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8" name="Shape 37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9" name="Shape 37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pPr marL="13970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结合上图看，卷积网络在79层后，经过下方几个黄色的卷积层得到一种尺度的检测结果。相比输入图像，这里用于检测的特征图有32倍的下采样。比如输入是416*416的话，这里的特征图就是13*13了。由于下采样倍数高，这里特征图的感受野比较大，因此适合检测图像中尺寸比较大的对象。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为了实现细粒度的检测，第79层的特征图又开始作上采样（从79层往右开始上采样卷积），然后与第61层特征图融合（Concatenation），这样得到第91层较细粒度的特征图，同样经过几个卷积层后得到相对输入图像16倍下采样的特征图。它具有中等尺度的感受野，适合检测中等尺度的对象。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最后，第91层特征图再次上采样，并与第36层特征图融合（Concatenation），最后得到相对输入图像8倍下采样的特征图。它的感受野最小，适合检测小尺寸的对象。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分配上，在最小的13*13特征图上（有最大的感受野）应用较大的先验框(116x90)，(156x198)，(373x326)，适合检测较大的对象。中等的26*26特征图上（中等感受野）应用中等的先验框(30x61)，(62x45)，(59x119)，适合检测中等大小的对象。较大的52*52特征图上（较小的感受野）应用较小的先验框(10x13)，(16x30)，(33x23)，适合检测较小的对象。</a:t>
            </a:r>
            <a:endParaRPr lang="zh-CN" altLang="en-US"/>
          </a:p>
          <a:p>
            <a:pPr marL="13970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pPr marL="139700" indent="0">
              <a:buNone/>
            </a:pPr>
            <a:r>
              <a:rPr lang="zh-CN" altLang="en-US"/>
              <a:t>我们看一下YOLO3共进行了多少个预测。对于一个416*416的输入图像，在每个尺度的特征图的每个网格设置3个先验框，总共有 13*13*3 + 26*26*3 + 52*52*3 = 10647 个预测。每一个预测是一个(4+1+80)=85维向量，这个85维向量包含边框坐标（4个数值），边框置信度（1个数值），对象类别的概率（对于COCO数据集，有80种对象）。</a:t>
            </a:r>
            <a:endParaRPr lang="zh-CN" altLang="en-US"/>
          </a:p>
          <a:p>
            <a:pPr marL="139700" indent="0">
              <a:buNone/>
            </a:pPr>
            <a:endParaRPr lang="zh-CN" altLang="en-US"/>
          </a:p>
          <a:p>
            <a:pPr marL="139700" indent="0">
              <a:buNone/>
            </a:pPr>
            <a:r>
              <a:rPr lang="zh-CN" altLang="en-US"/>
              <a:t>对比一下，YOLO2采用13*13*5 = 845个预测，YOLO3的尝试预测边框数量增加了10多倍，而且是在不同分辨率上进行，所以mAP以及对小物体的检测效果有一定的提升。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YOLO3借鉴了残差网络结构，形成更深的网络层次，以及多尺度检测，提升了mAP及小物体检测效果。如果采用COCO mAP50做评估指标（不是太介意预测框的准确性的话），YOLO3的表现相当惊人，如下图所示，在精确度相当的情况下，YOLOv3的速度是其它模型的3、4倍。</a:t>
            </a:r>
            <a:endParaRPr lang="zh-CN" altLang="en-US"/>
          </a:p>
          <a:p>
            <a:endParaRPr lang="zh-CN" altLang="en-US"/>
          </a:p>
          <a:p>
            <a:pPr marL="13970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Shape 5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Shape 5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Shape 6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Shape 6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10493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9865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13" name="Shape 13" descr="logo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928925" y="14225"/>
            <a:ext cx="1071200" cy="90719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 txBox="1"/>
          <p:nvPr/>
        </p:nvSpPr>
        <p:spPr>
          <a:xfrm>
            <a:off x="5028629" y="242825"/>
            <a:ext cx="24249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1155CC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deepsystems.io</a:t>
            </a:r>
            <a:endParaRPr sz="2400">
              <a:solidFill>
                <a:srgbClr val="1155CC"/>
              </a:solidFill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</p:txBody>
      </p:sp>
      <p:sp>
        <p:nvSpPr>
          <p:cNvPr id="15" name="Shape 15"/>
          <p:cNvSpPr txBox="1"/>
          <p:nvPr/>
        </p:nvSpPr>
        <p:spPr>
          <a:xfrm>
            <a:off x="2464742" y="242825"/>
            <a:ext cx="15354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1155CC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Обзор от </a:t>
            </a:r>
            <a:endParaRPr sz="2400">
              <a:solidFill>
                <a:srgbClr val="1155CC"/>
              </a:solidFill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21" name="Shape 21" descr="logo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" y="4844389"/>
            <a:ext cx="336576" cy="28504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Shape 22"/>
          <p:cNvSpPr txBox="1"/>
          <p:nvPr/>
        </p:nvSpPr>
        <p:spPr>
          <a:xfrm>
            <a:off x="272501" y="4821000"/>
            <a:ext cx="11262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1155CC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deepsystems.io</a:t>
            </a:r>
            <a:endParaRPr sz="1000">
              <a:solidFill>
                <a:srgbClr val="1155CC"/>
              </a:solidFill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Shape 4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10.png"/><Relationship Id="rId2" Type="http://schemas.openxmlformats.org/officeDocument/2006/relationships/customXml" Target="../ink/ink1.xml"/><Relationship Id="rId1" Type="http://schemas.openxmlformats.org/officeDocument/2006/relationships/image" Target="../media/image9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arxiv.org/find/cs/1/au:+Farhadi_A/0/1/0/all/0/1" TargetMode="External"/><Relationship Id="rId4" Type="http://schemas.openxmlformats.org/officeDocument/2006/relationships/hyperlink" Target="https://arxiv.org/find/cs/1/au:+Girshick_R/0/1/0/all/0/1" TargetMode="External"/><Relationship Id="rId3" Type="http://schemas.openxmlformats.org/officeDocument/2006/relationships/hyperlink" Target="https://arxiv.org/find/cs/1/au:+Divvala_S/0/1/0/all/0/1" TargetMode="External"/><Relationship Id="rId2" Type="http://schemas.openxmlformats.org/officeDocument/2006/relationships/hyperlink" Target="https://arxiv.org/find/cs/1/au:+Redmon_J/0/1/0/all/0/1" TargetMode="External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7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3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1" Type="http://schemas.openxmlformats.org/officeDocument/2006/relationships/hyperlink" Target="..\Documents\&#19981;&#21516;&#24863;&#21463;&#37326;.png" TargetMode="Externa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7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8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424396"/>
            <a:ext cx="4522304" cy="452230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377687" y="1212573"/>
            <a:ext cx="5357191" cy="1908313"/>
          </a:xfrm>
          <a:prstGeom prst="rect">
            <a:avLst/>
          </a:prstGeom>
          <a:solidFill>
            <a:schemeClr val="bg1">
              <a:lumMod val="95000"/>
              <a:alpha val="5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4800" b="1" dirty="0" smtClean="0">
                <a:solidFill>
                  <a:srgbClr val="FF8119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   </a:t>
            </a:r>
            <a:r>
              <a:rPr lang="en-US" altLang="zh-CN" sz="5400" b="1" dirty="0" smtClean="0">
                <a:solidFill>
                  <a:srgbClr val="F15F2C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You Only Look</a:t>
            </a:r>
            <a:endParaRPr lang="zh-CN" altLang="en-US" sz="5400" b="1" dirty="0">
              <a:solidFill>
                <a:srgbClr val="F15F2C"/>
              </a:solidFill>
              <a:effectLst/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4056" y="2500882"/>
            <a:ext cx="482544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 smtClean="0">
                <a:solidFill>
                  <a:srgbClr val="FF811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YOLO  </a:t>
            </a:r>
            <a:r>
              <a:rPr lang="zh-CN" altLang="en-US" sz="1800" b="1" dirty="0" smtClean="0">
                <a:solidFill>
                  <a:srgbClr val="FF811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论文深度解读</a:t>
            </a:r>
            <a:endParaRPr lang="en-US" altLang="zh-CN" sz="1800" b="1" dirty="0" smtClean="0">
              <a:solidFill>
                <a:srgbClr val="FF8119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ctr"/>
            <a:r>
              <a:rPr lang="zh-CN" altLang="en-US" b="1" dirty="0" smtClean="0">
                <a:solidFill>
                  <a:srgbClr val="FF8119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  </a:t>
            </a:r>
            <a:endParaRPr lang="zh-CN" altLang="en-US" b="1" dirty="0">
              <a:solidFill>
                <a:srgbClr val="FF8119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4055" y="3085657"/>
            <a:ext cx="3616447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Training</a:t>
            </a:r>
            <a:endParaRPr lang="en-US" altLang="zh-CN" sz="1600" b="1" dirty="0" smtClean="0">
              <a:solidFill>
                <a:schemeClr val="tx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Predicting</a:t>
            </a:r>
            <a:endParaRPr lang="en-US" altLang="zh-CN" sz="1600" b="1" dirty="0" smtClean="0">
              <a:solidFill>
                <a:schemeClr val="tx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Non-max </a:t>
            </a:r>
            <a:r>
              <a:rPr lang="en-US" altLang="zh-CN" sz="1600" b="1" dirty="0" smtClean="0">
                <a:solidFill>
                  <a:schemeClr val="tx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Suppression</a:t>
            </a:r>
            <a:endParaRPr lang="en-US" altLang="zh-CN" sz="1600" b="1" dirty="0" smtClean="0">
              <a:solidFill>
                <a:schemeClr val="tx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en-US" altLang="zh-CN" sz="1600" b="1" dirty="0" err="1" smtClean="0">
                <a:solidFill>
                  <a:schemeClr val="tx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Darknet</a:t>
            </a:r>
            <a:r>
              <a:rPr lang="en-US" altLang="zh-CN" sz="1600" b="1" dirty="0" smtClean="0">
                <a:solidFill>
                  <a:schemeClr val="tx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native on Windows</a:t>
            </a:r>
            <a:endParaRPr lang="zh-CN" altLang="en-US" sz="1600" b="1" dirty="0">
              <a:solidFill>
                <a:schemeClr val="tx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86" name="Shape 486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7" name="Shape 487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8" name="Shape 488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489" name="Shape 489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0" name="Shape 490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491" name="Shape 491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" name="Shape 492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493" name="Shape 493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4" name="Shape 494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495" name="Shape 495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496" name="Shape 496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7" name="Shape 497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498" name="Shape 498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9" name="Shape 499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500" name="Shape 500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1" name="Shape 501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502" name="Shape 502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3" name="Shape 503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504" name="Shape 504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05" name="Shape 505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506" name="Shape 506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7" name="Shape 507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508" name="Shape 508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09" name="Shape 509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510" name="Shape 510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1" name="Shape 511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512" name="Shape 512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513" name="Shape 513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4" name="Shape 514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5" name="Shape 515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6" name="Shape 516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7" name="Shape 517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8" name="Shape 518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519" name="Shape 519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520" name="Shape 520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521" name="Shape 521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2" name="Shape 522"/>
          <p:cNvCxnSpPr>
            <a:stCxn id="513" idx="2"/>
            <a:endCxn id="521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3" name="Shape 523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524" name="Shape 524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525" name="Shape 525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26" name="Shape 526"/>
          <p:cNvCxnSpPr>
            <a:stCxn id="513" idx="3"/>
            <a:endCxn id="525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27" name="Shape 527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528" name="Shape 528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529" name="Shape 529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530" name="Shape 530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sp>
        <p:nvSpPr>
          <p:cNvPr id="531" name="Shape 531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532" name="Shape 5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37" name="Shape 537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8" name="Shape 538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9" name="Shape 539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540" name="Shape 540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1" name="Shape 541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542" name="Shape 542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3" name="Shape 543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544" name="Shape 544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5" name="Shape 545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546" name="Shape 546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547" name="Shape 547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8" name="Shape 548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549" name="Shape 549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0" name="Shape 550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551" name="Shape 551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2" name="Shape 552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553" name="Shape 553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4" name="Shape 554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555" name="Shape 555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56" name="Shape 556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557" name="Shape 557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8" name="Shape 558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559" name="Shape 559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0" name="Shape 560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561" name="Shape 561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2" name="Shape 562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563" name="Shape 563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564" name="Shape 564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5" name="Shape 565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6" name="Shape 566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7" name="Shape 567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8" name="Shape 568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9" name="Shape 569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570" name="Shape 570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571" name="Shape 571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572" name="Shape 572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3" name="Shape 573"/>
          <p:cNvCxnSpPr>
            <a:stCxn id="564" idx="2"/>
            <a:endCxn id="572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4" name="Shape 574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575" name="Shape 575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576" name="Shape 576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77" name="Shape 577"/>
          <p:cNvCxnSpPr>
            <a:stCxn id="564" idx="3"/>
            <a:endCxn id="576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78" name="Shape 578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579" name="Shape 579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0" name="Shape 580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581" name="Shape 581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582" name="Shape 582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sp>
        <p:nvSpPr>
          <p:cNvPr id="583" name="Shape 583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584" name="Shape 58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89" name="Shape 589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0" name="Shape 590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1" name="Shape 591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592" name="Shape 592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3" name="Shape 593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594" name="Shape 594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5" name="Shape 595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596" name="Shape 596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7" name="Shape 597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598" name="Shape 598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599" name="Shape 599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0" name="Shape 600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601" name="Shape 601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2" name="Shape 602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603" name="Shape 603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4" name="Shape 604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605" name="Shape 605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6" name="Shape 606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607" name="Shape 607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08" name="Shape 608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609" name="Shape 609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0" name="Shape 610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611" name="Shape 611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2" name="Shape 612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613" name="Shape 613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4" name="Shape 614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615" name="Shape 615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616" name="Shape 616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7" name="Shape 617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8" name="Shape 618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9" name="Shape 619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20" name="Shape 620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21" name="Shape 621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622" name="Shape 622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623" name="Shape 623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624" name="Shape 624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5" name="Shape 625"/>
          <p:cNvCxnSpPr>
            <a:stCxn id="616" idx="2"/>
            <a:endCxn id="624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26" name="Shape 626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627" name="Shape 627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628" name="Shape 628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29" name="Shape 629"/>
          <p:cNvCxnSpPr>
            <a:stCxn id="616" idx="3"/>
            <a:endCxn id="628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30" name="Shape 630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631" name="Shape 631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32" name="Shape 632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633" name="Shape 633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634" name="Shape 634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635" name="Shape 635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Shape 636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37" name="Shape 637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638" name="Shape 638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639" name="Shape 639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640" name="Shape 640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641" name="Shape 641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642" name="Shape 6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47" name="Shape 647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8" name="Shape 648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9" name="Shape 649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650" name="Shape 650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1" name="Shape 651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652" name="Shape 652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53" name="Shape 653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654" name="Shape 654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5" name="Shape 655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656" name="Shape 656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657" name="Shape 657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8" name="Shape 658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659" name="Shape 659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0" name="Shape 660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661" name="Shape 661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2" name="Shape 662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663" name="Shape 663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4" name="Shape 664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665" name="Shape 665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6" name="Shape 666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667" name="Shape 667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8" name="Shape 668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669" name="Shape 669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0" name="Shape 670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671" name="Shape 671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2" name="Shape 672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673" name="Shape 673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674" name="Shape 674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5" name="Shape 675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6" name="Shape 676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7" name="Shape 677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8" name="Shape 678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9" name="Shape 679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680" name="Shape 680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681" name="Shape 681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682" name="Shape 682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3" name="Shape 683"/>
          <p:cNvCxnSpPr>
            <a:stCxn id="674" idx="2"/>
            <a:endCxn id="682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84" name="Shape 684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685" name="Shape 685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686" name="Shape 686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87" name="Shape 687"/>
          <p:cNvCxnSpPr>
            <a:stCxn id="674" idx="3"/>
            <a:endCxn id="686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88" name="Shape 688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689" name="Shape 689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90" name="Shape 690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691" name="Shape 691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692" name="Shape 692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693" name="Shape 693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Shape 694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95" name="Shape 695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696" name="Shape 696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697" name="Shape 697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698" name="Shape 698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699" name="Shape 699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00" name="Shape 700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701" name="Shape 70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06" name="Shape 706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07" name="Shape 707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08" name="Shape 708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709" name="Shape 709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10" name="Shape 710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711" name="Shape 711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12" name="Shape 712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713" name="Shape 713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14" name="Shape 714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715" name="Shape 715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716" name="Shape 716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17" name="Shape 717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718" name="Shape 718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19" name="Shape 719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720" name="Shape 720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1" name="Shape 721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722" name="Shape 722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3" name="Shape 723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724" name="Shape 724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25" name="Shape 725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726" name="Shape 726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7" name="Shape 727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728" name="Shape 728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29" name="Shape 729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730" name="Shape 730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31" name="Shape 731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732" name="Shape 732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733" name="Shape 733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4" name="Shape 734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5" name="Shape 735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6" name="Shape 736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7" name="Shape 737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8" name="Shape 738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739" name="Shape 739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740" name="Shape 740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741" name="Shape 741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2" name="Shape 742"/>
          <p:cNvCxnSpPr>
            <a:stCxn id="733" idx="2"/>
            <a:endCxn id="741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43" name="Shape 743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744" name="Shape 744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745" name="Shape 745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746" name="Shape 746"/>
          <p:cNvCxnSpPr>
            <a:stCxn id="733" idx="3"/>
            <a:endCxn id="745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47" name="Shape 747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748" name="Shape 748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9" name="Shape 749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750" name="Shape 750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751" name="Shape 751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752" name="Shape 752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753" name="Shape 753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54" name="Shape 754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755" name="Shape 755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756" name="Shape 756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757" name="Shape 757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758" name="Shape 758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59" name="Shape 759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760" name="Shape 760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761" name="Shape 761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1x30</a:t>
            </a:r>
            <a:endParaRPr sz="600"/>
          </a:p>
        </p:txBody>
      </p:sp>
      <p:sp>
        <p:nvSpPr>
          <p:cNvPr id="762" name="Shape 762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763" name="Shape 76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68" name="Shape 768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9" name="Shape 769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0" name="Shape 770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1" name="Shape 771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772" name="Shape 772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73" name="Shape 773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774" name="Shape 774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5" name="Shape 775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776" name="Shape 776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77" name="Shape 777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778" name="Shape 778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779" name="Shape 779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0" name="Shape 780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781" name="Shape 781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2" name="Shape 782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783" name="Shape 783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4" name="Shape 784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785" name="Shape 785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6" name="Shape 786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787" name="Shape 787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88" name="Shape 788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789" name="Shape 789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0" name="Shape 790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791" name="Shape 791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2" name="Shape 792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793" name="Shape 793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4" name="Shape 794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795" name="Shape 795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796" name="Shape 796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7" name="Shape 797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8" name="Shape 798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9" name="Shape 799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0" name="Shape 800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1" name="Shape 801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802" name="Shape 802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803" name="Shape 803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804" name="Shape 804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5" name="Shape 805"/>
          <p:cNvCxnSpPr>
            <a:stCxn id="796" idx="2"/>
            <a:endCxn id="804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6" name="Shape 806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807" name="Shape 807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808" name="Shape 808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09" name="Shape 809"/>
          <p:cNvCxnSpPr>
            <a:stCxn id="796" idx="3"/>
            <a:endCxn id="808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10" name="Shape 810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811" name="Shape 811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12" name="Shape 812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813" name="Shape 813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814" name="Shape 814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815" name="Shape 815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Shape 816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17" name="Shape 817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818" name="Shape 818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19" name="Shape 819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820" name="Shape 820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821" name="Shape 821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2" name="Shape 822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23" name="Shape 823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24" name="Shape 824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1x30</a:t>
            </a:r>
            <a:endParaRPr sz="600"/>
          </a:p>
        </p:txBody>
      </p:sp>
      <p:sp>
        <p:nvSpPr>
          <p:cNvPr id="825" name="Shape 825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826" name="Shape 826"/>
          <p:cNvSpPr txBox="1"/>
          <p:nvPr/>
        </p:nvSpPr>
        <p:spPr>
          <a:xfrm>
            <a:off x="3656425" y="2888050"/>
            <a:ext cx="4226400" cy="8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000"/>
              <a:t>x - coordinate of bbox center inside cell ([0; 1] wrt grid cell size) </a:t>
            </a:r>
            <a:endParaRPr sz="1000"/>
          </a:p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000"/>
              <a:t>y </a:t>
            </a:r>
            <a:r>
              <a:rPr lang="en-GB" sz="1000">
                <a:solidFill>
                  <a:schemeClr val="dk1"/>
                </a:solidFill>
              </a:rPr>
              <a:t>- coordinate of bbox center inside cell ([0; 1] wrt grid cell size)</a:t>
            </a:r>
            <a:endParaRPr sz="1000"/>
          </a:p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000"/>
              <a:t>w - bbox width </a:t>
            </a:r>
            <a:r>
              <a:rPr lang="en-GB" sz="1000">
                <a:solidFill>
                  <a:schemeClr val="dk1"/>
                </a:solidFill>
              </a:rPr>
              <a:t>([0; 1] wrt image)</a:t>
            </a:r>
            <a:endParaRPr sz="1000"/>
          </a:p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000"/>
              <a:t>h</a:t>
            </a:r>
            <a:r>
              <a:rPr lang="en-GB" sz="1000">
                <a:solidFill>
                  <a:schemeClr val="dk1"/>
                </a:solidFill>
              </a:rPr>
              <a:t> - bbox height ([0; 1] wrt image)</a:t>
            </a:r>
            <a:endParaRPr sz="1000"/>
          </a:p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000"/>
              <a:t>c</a:t>
            </a:r>
            <a:r>
              <a:rPr lang="en-GB" sz="1000">
                <a:solidFill>
                  <a:schemeClr val="dk1"/>
                </a:solidFill>
              </a:rPr>
              <a:t> - bbox confidence ~ P(obj in bbox1)</a:t>
            </a:r>
            <a:endParaRPr sz="1000"/>
          </a:p>
        </p:txBody>
      </p:sp>
      <p:cxnSp>
        <p:nvCxnSpPr>
          <p:cNvPr id="827" name="Shape 827"/>
          <p:cNvCxnSpPr/>
          <p:nvPr/>
        </p:nvCxnSpPr>
        <p:spPr>
          <a:xfrm flipH="1">
            <a:off x="3964588" y="2629300"/>
            <a:ext cx="573600" cy="29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28" name="Shape 828"/>
          <p:cNvSpPr/>
          <p:nvPr/>
        </p:nvSpPr>
        <p:spPr>
          <a:xfrm>
            <a:off x="1585800" y="3537725"/>
            <a:ext cx="620400" cy="1013400"/>
          </a:xfrm>
          <a:prstGeom prst="rect">
            <a:avLst/>
          </a:prstGeom>
          <a:noFill/>
          <a:ln w="2857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29" name="Shape 829"/>
          <p:cNvCxnSpPr>
            <a:stCxn id="828" idx="0"/>
            <a:endCxn id="826" idx="1"/>
          </p:cNvCxnSpPr>
          <p:nvPr/>
        </p:nvCxnSpPr>
        <p:spPr>
          <a:xfrm rot="-5400000">
            <a:off x="2675850" y="2557175"/>
            <a:ext cx="200700" cy="1760400"/>
          </a:xfrm>
          <a:prstGeom prst="curvedConnector2">
            <a:avLst/>
          </a:prstGeom>
          <a:noFill/>
          <a:ln w="28575" cap="flat" cmpd="sng">
            <a:solidFill>
              <a:srgbClr val="F1C23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30" name="Shape 830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831" name="Shape 83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36" name="Shape 836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37" name="Shape 837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38" name="Shape 838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39" name="Shape 839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40" name="Shape 840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841" name="Shape 841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2" name="Shape 842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843" name="Shape 843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44" name="Shape 844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845" name="Shape 845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6" name="Shape 846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847" name="Shape 847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848" name="Shape 848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9" name="Shape 849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850" name="Shape 850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1" name="Shape 851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852" name="Shape 852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3" name="Shape 853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854" name="Shape 854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5" name="Shape 855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856" name="Shape 856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57" name="Shape 857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858" name="Shape 858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9" name="Shape 859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860" name="Shape 860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61" name="Shape 861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862" name="Shape 862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3" name="Shape 863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864" name="Shape 864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865" name="Shape 865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66" name="Shape 866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67" name="Shape 867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68" name="Shape 868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69" name="Shape 869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0" name="Shape 870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871" name="Shape 871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872" name="Shape 872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873" name="Shape 873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4" name="Shape 874"/>
          <p:cNvCxnSpPr>
            <a:stCxn id="865" idx="2"/>
            <a:endCxn id="873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5" name="Shape 875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876" name="Shape 876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877" name="Shape 877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78" name="Shape 878"/>
          <p:cNvCxnSpPr>
            <a:stCxn id="865" idx="3"/>
            <a:endCxn id="877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79" name="Shape 879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880" name="Shape 880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1" name="Shape 881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882" name="Shape 882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883" name="Shape 883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884" name="Shape 884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885" name="Shape 885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6" name="Shape 886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887" name="Shape 887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88" name="Shape 888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889" name="Shape 889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890" name="Shape 890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1" name="Shape 891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92" name="Shape 892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93" name="Shape 893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1x30</a:t>
            </a:r>
            <a:endParaRPr sz="600"/>
          </a:p>
        </p:txBody>
      </p:sp>
      <p:sp>
        <p:nvSpPr>
          <p:cNvPr id="894" name="Shape 894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895" name="Shape 895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896" name="Shape 896"/>
          <p:cNvSpPr txBox="1"/>
          <p:nvPr/>
        </p:nvSpPr>
        <p:spPr>
          <a:xfrm>
            <a:off x="3656424" y="2888049"/>
            <a:ext cx="5131587" cy="1504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 - coordinate of bbox center </a:t>
            </a:r>
            <a:r>
              <a:rPr lang="en-GB" sz="12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inside cell ([0; 1] wrt grid cell size)</a:t>
            </a:r>
            <a:endParaRPr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 </a:t>
            </a:r>
            <a:r>
              <a:rPr lang="en-GB" sz="12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coordinate of bbox center inside cell ([0; 1] wrt grid cell size)</a:t>
            </a:r>
            <a:endParaRPr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 - bbox width </a:t>
            </a:r>
            <a:r>
              <a:rPr lang="en-GB" sz="12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([0; 1] wrt image)</a:t>
            </a:r>
            <a:endParaRPr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en-GB" sz="12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 bbox height ([0; 1] wrt image)</a:t>
            </a:r>
            <a:endParaRPr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GB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GB" sz="12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 bbox </a:t>
            </a:r>
            <a:r>
              <a:rPr lang="en-GB" sz="1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confidence</a:t>
            </a:r>
            <a:endParaRPr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97" name="Shape 897"/>
          <p:cNvCxnSpPr>
            <a:stCxn id="895" idx="2"/>
          </p:cNvCxnSpPr>
          <p:nvPr/>
        </p:nvCxnSpPr>
        <p:spPr>
          <a:xfrm flipH="1">
            <a:off x="3964513" y="2662800"/>
            <a:ext cx="1206600" cy="26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98" name="Shape 898"/>
          <p:cNvSpPr/>
          <p:nvPr/>
        </p:nvSpPr>
        <p:spPr>
          <a:xfrm>
            <a:off x="1518400" y="3737675"/>
            <a:ext cx="846600" cy="580800"/>
          </a:xfrm>
          <a:prstGeom prst="rect">
            <a:avLst/>
          </a:prstGeom>
          <a:noFill/>
          <a:ln w="2857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99" name="Shape 899"/>
          <p:cNvCxnSpPr>
            <a:stCxn id="898" idx="0"/>
            <a:endCxn id="896" idx="1"/>
          </p:cNvCxnSpPr>
          <p:nvPr/>
        </p:nvCxnSpPr>
        <p:spPr>
          <a:xfrm rot="5400000" flipH="1" flipV="1">
            <a:off x="2750390" y="2831641"/>
            <a:ext cx="97345" cy="1714724"/>
          </a:xfrm>
          <a:prstGeom prst="curvedConnector2">
            <a:avLst/>
          </a:prstGeom>
          <a:noFill/>
          <a:ln w="28575" cap="flat" cmpd="sng">
            <a:solidFill>
              <a:srgbClr val="F1C23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900" name="Shape 900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901" name="Shape 90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矩形 5"/>
              <p:cNvSpPr/>
              <p:nvPr/>
            </p:nvSpPr>
            <p:spPr>
              <a:xfrm>
                <a:off x="3923964" y="4326863"/>
                <a:ext cx="4572000" cy="45422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𝑐𝑜𝑛𝑓𝑖𝑑𝑒𝑛𝑐𝑒</m:t>
                      </m:r>
                      <m:r>
                        <a:rPr lang="en-US" altLang="zh-CN" sz="2000" b="0" i="1" dirty="0" smtClean="0">
                          <a:solidFill>
                            <a:srgbClr val="55555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000" b="0" i="1" dirty="0" smtClean="0">
                          <a:solidFill>
                            <a:srgbClr val="555555"/>
                          </a:solidFill>
                          <a:latin typeface="Cambria Math" panose="02040503050406030204" pitchFamily="18" charset="0"/>
                        </a:rPr>
                        <m:t>𝑃𝑟</m:t>
                      </m:r>
                      <m:r>
                        <a:rPr lang="en-US" altLang="zh-CN" sz="2000" b="0" i="1" dirty="0" smtClean="0">
                          <a:solidFill>
                            <a:srgbClr val="55555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2000" b="0" i="1" dirty="0" smtClean="0">
                          <a:solidFill>
                            <a:srgbClr val="555555"/>
                          </a:solidFill>
                          <a:latin typeface="Cambria Math" panose="02040503050406030204" pitchFamily="18" charset="0"/>
                        </a:rPr>
                        <m:t>𝑂𝑏𝑗𝑒𝑐𝑡</m:t>
                      </m:r>
                      <m:r>
                        <a:rPr lang="en-US" altLang="zh-CN" sz="2000" b="0" i="1" dirty="0" smtClean="0">
                          <a:solidFill>
                            <a:srgbClr val="555555"/>
                          </a:solidFill>
                          <a:latin typeface="Cambria Math" panose="02040503050406030204" pitchFamily="18" charset="0"/>
                        </a:rPr>
                        <m:t>)×</m:t>
                      </m:r>
                      <m:sSubSup>
                        <m:sSubSupPr>
                          <m:ctrlPr>
                            <a:rPr lang="en-US" altLang="zh-CN" sz="2000" i="1" dirty="0" smtClean="0">
                              <a:solidFill>
                                <a:srgbClr val="555555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000" b="0" i="1" dirty="0">
                              <a:solidFill>
                                <a:srgbClr val="555555"/>
                              </a:solidFill>
                              <a:latin typeface="Cambria Math" panose="02040503050406030204" pitchFamily="18" charset="0"/>
                            </a:rPr>
                            <m:t>𝐼𝑜𝑈</m:t>
                          </m:r>
                        </m:e>
                        <m:sub>
                          <m:r>
                            <a:rPr lang="en-US" altLang="zh-CN" sz="2000" b="0" i="1" dirty="0">
                              <a:solidFill>
                                <a:srgbClr val="555555"/>
                              </a:solidFill>
                              <a:latin typeface="Cambria Math" panose="02040503050406030204" pitchFamily="18" charset="0"/>
                            </a:rPr>
                            <m:t>𝑝𝑟𝑒𝑑</m:t>
                          </m:r>
                        </m:sub>
                        <m:sup>
                          <m:r>
                            <a:rPr lang="en-US" altLang="zh-CN" sz="2000" b="0" i="1" dirty="0">
                              <a:solidFill>
                                <a:srgbClr val="555555"/>
                              </a:solidFill>
                              <a:latin typeface="Cambria Math" panose="02040503050406030204" pitchFamily="18" charset="0"/>
                            </a:rPr>
                            <m:t>𝑡𝑟𝑢𝑡h</m:t>
                          </m:r>
                        </m:sup>
                      </m:sSubSup>
                    </m:oMath>
                  </m:oMathPara>
                </a14:m>
                <a:r>
                  <a:rPr lang="en-US" altLang="zh-CN" sz="2000" dirty="0"/>
                  <a:t/>
                </a:r>
                <a:br>
                  <a:rPr lang="en-US" altLang="zh-CN" sz="2000" dirty="0"/>
                </a:br>
                <a:endParaRPr lang="zh-CN" altLang="en-US" sz="2000" dirty="0"/>
              </a:p>
            </p:txBody>
          </p:sp>
        </mc:Choice>
        <mc:Fallback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3964" y="4326863"/>
                <a:ext cx="4572000" cy="454227"/>
              </a:xfrm>
              <a:prstGeom prst="rect">
                <a:avLst/>
              </a:prstGeom>
              <a:blipFill rotWithShape="1">
                <a:blip r:embed="rId2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06" name="Shape 906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7" name="Shape 907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8" name="Shape 908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9" name="Shape 909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10" name="Shape 910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911" name="Shape 911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12" name="Shape 912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913" name="Shape 913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14" name="Shape 914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915" name="Shape 915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16" name="Shape 916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917" name="Shape 917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918" name="Shape 918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19" name="Shape 919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920" name="Shape 920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21" name="Shape 921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922" name="Shape 922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23" name="Shape 923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924" name="Shape 924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25" name="Shape 925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926" name="Shape 926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27" name="Shape 927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928" name="Shape 928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29" name="Shape 929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930" name="Shape 930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1" name="Shape 931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932" name="Shape 932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33" name="Shape 933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934" name="Shape 934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935" name="Shape 935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6" name="Shape 936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7" name="Shape 937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8" name="Shape 938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9" name="Shape 939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0" name="Shape 940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941" name="Shape 941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942" name="Shape 942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943" name="Shape 943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4" name="Shape 944"/>
          <p:cNvCxnSpPr>
            <a:stCxn id="935" idx="2"/>
            <a:endCxn id="943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45" name="Shape 945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946" name="Shape 946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947" name="Shape 947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48" name="Shape 948"/>
          <p:cNvCxnSpPr>
            <a:stCxn id="935" idx="3"/>
            <a:endCxn id="947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49" name="Shape 949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950" name="Shape 950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51" name="Shape 951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952" name="Shape 952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953" name="Shape 953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954" name="Shape 954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955" name="Shape 955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56" name="Shape 956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957" name="Shape 957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958" name="Shape 958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959" name="Shape 959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960" name="Shape 960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61" name="Shape 961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62" name="Shape 962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963" name="Shape 963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1x30</a:t>
            </a:r>
            <a:endParaRPr sz="600"/>
          </a:p>
        </p:txBody>
      </p:sp>
      <p:sp>
        <p:nvSpPr>
          <p:cNvPr id="964" name="Shape 964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965" name="Shape 965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966" name="Shape 966"/>
          <p:cNvSpPr txBox="1"/>
          <p:nvPr/>
        </p:nvSpPr>
        <p:spPr>
          <a:xfrm>
            <a:off x="4781125" y="3392075"/>
            <a:ext cx="18027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two bboxes for each grid cell</a:t>
            </a:r>
            <a:endParaRPr sz="1000"/>
          </a:p>
        </p:txBody>
      </p:sp>
      <p:sp>
        <p:nvSpPr>
          <p:cNvPr id="967" name="Shape 967"/>
          <p:cNvSpPr/>
          <p:nvPr/>
        </p:nvSpPr>
        <p:spPr>
          <a:xfrm>
            <a:off x="1518400" y="3737675"/>
            <a:ext cx="846600" cy="580800"/>
          </a:xfrm>
          <a:prstGeom prst="rect">
            <a:avLst/>
          </a:prstGeom>
          <a:noFill/>
          <a:ln w="2857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68" name="Shape 968"/>
          <p:cNvCxnSpPr>
            <a:stCxn id="967" idx="3"/>
            <a:endCxn id="965" idx="2"/>
          </p:cNvCxnSpPr>
          <p:nvPr/>
        </p:nvCxnSpPr>
        <p:spPr>
          <a:xfrm rot="10800000" flipH="1">
            <a:off x="2365000" y="2662775"/>
            <a:ext cx="2806200" cy="1365300"/>
          </a:xfrm>
          <a:prstGeom prst="curvedConnector2">
            <a:avLst/>
          </a:prstGeom>
          <a:noFill/>
          <a:ln w="28575" cap="flat" cmpd="sng">
            <a:solidFill>
              <a:srgbClr val="F1C23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969" name="Shape 969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970" name="Shape 970"/>
          <p:cNvSpPr/>
          <p:nvPr/>
        </p:nvSpPr>
        <p:spPr>
          <a:xfrm>
            <a:off x="1585800" y="3537725"/>
            <a:ext cx="620400" cy="1013400"/>
          </a:xfrm>
          <a:prstGeom prst="rect">
            <a:avLst/>
          </a:prstGeom>
          <a:noFill/>
          <a:ln w="2857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71" name="Shape 971"/>
          <p:cNvCxnSpPr>
            <a:stCxn id="970" idx="0"/>
            <a:endCxn id="964" idx="2"/>
          </p:cNvCxnSpPr>
          <p:nvPr/>
        </p:nvCxnSpPr>
        <p:spPr>
          <a:xfrm rot="-5400000">
            <a:off x="2762850" y="1762475"/>
            <a:ext cx="908400" cy="2642100"/>
          </a:xfrm>
          <a:prstGeom prst="curvedConnector3">
            <a:avLst>
              <a:gd name="adj1" fmla="val 50001"/>
            </a:avLst>
          </a:prstGeom>
          <a:noFill/>
          <a:ln w="28575" cap="flat" cmpd="sng">
            <a:solidFill>
              <a:srgbClr val="F1C23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972" name="Shape 97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77" name="Shape 977"/>
          <p:cNvSpPr/>
          <p:nvPr/>
        </p:nvSpPr>
        <p:spPr>
          <a:xfrm rot="5400000">
            <a:off x="6565975" y="1289050"/>
            <a:ext cx="144000" cy="23109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8" name="Shape 978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9" name="Shape 979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0" name="Shape 980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1" name="Shape 981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2" name="Shape 982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983" name="Shape 983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84" name="Shape 984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985" name="Shape 985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6" name="Shape 986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987" name="Shape 987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88" name="Shape 988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989" name="Shape 989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990" name="Shape 990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1" name="Shape 991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992" name="Shape 992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3" name="Shape 993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994" name="Shape 994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5" name="Shape 995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996" name="Shape 996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7" name="Shape 997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998" name="Shape 998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9" name="Shape 999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1000" name="Shape 1000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01" name="Shape 1001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1002" name="Shape 1002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03" name="Shape 1003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1004" name="Shape 1004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05" name="Shape 1005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1006" name="Shape 1006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1007" name="Shape 1007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08" name="Shape 1008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09" name="Shape 1009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0" name="Shape 1010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1" name="Shape 1011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2" name="Shape 1012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013" name="Shape 1013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014" name="Shape 1014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1015" name="Shape 1015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6" name="Shape 1016"/>
          <p:cNvCxnSpPr>
            <a:stCxn id="1007" idx="2"/>
            <a:endCxn id="1015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17" name="Shape 1017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1018" name="Shape 1018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019" name="Shape 1019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020" name="Shape 1020"/>
          <p:cNvCxnSpPr>
            <a:stCxn id="1007" idx="3"/>
            <a:endCxn id="1019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21" name="Shape 1021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1022" name="Shape 1022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3" name="Shape 1023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024" name="Shape 1024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025" name="Shape 1025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1026" name="Shape 1026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7" name="Shape 1027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8" name="Shape 1028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1029" name="Shape 1029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030" name="Shape 1030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031" name="Shape 1031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032" name="Shape 1032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3" name="Shape 1033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034" name="Shape 1034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035" name="Shape 1035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1x30</a:t>
            </a:r>
            <a:endParaRPr sz="600"/>
          </a:p>
        </p:txBody>
      </p:sp>
      <p:sp>
        <p:nvSpPr>
          <p:cNvPr id="1036" name="Shape 1036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1037" name="Shape 1037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1038" name="Shape 1038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1039" name="Shape 1039"/>
          <p:cNvSpPr txBox="1"/>
          <p:nvPr/>
        </p:nvSpPr>
        <p:spPr>
          <a:xfrm>
            <a:off x="6463354" y="2480700"/>
            <a:ext cx="2097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20 - number of classes</a:t>
            </a:r>
            <a:endParaRPr sz="600"/>
          </a:p>
        </p:txBody>
      </p:sp>
      <p:sp>
        <p:nvSpPr>
          <p:cNvPr id="1040" name="Shape 104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70558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zh-CN" dirty="0" smtClean="0">
                <a:ea typeface="宋体" panose="02010600030101010101" pitchFamily="2" charset="-122"/>
              </a:rPr>
              <a:t>基本思路</a:t>
            </a:r>
            <a:endParaRPr lang="zh-CN" altLang="zh-CN" dirty="0" smtClean="0">
              <a:ea typeface="宋体" panose="02010600030101010101" pitchFamily="2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Loss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336" y="329848"/>
            <a:ext cx="6832122" cy="458321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32769" y="1256427"/>
            <a:ext cx="314107" cy="3734382"/>
          </a:xfrm>
          <a:prstGeom prst="rect">
            <a:avLst/>
          </a:prstGeom>
          <a:noFill/>
          <a:ln>
            <a:solidFill>
              <a:srgbClr val="FF81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12" name="墨迹 11"/>
              <p14:cNvContentPartPr/>
              <p14:nvPr/>
            </p14:nvContentPartPr>
            <p14:xfrm>
              <a:off x="433440" y="1290600"/>
              <a:ext cx="3829320" cy="3262680"/>
            </p14:xfrm>
          </p:contentPart>
        </mc:Choice>
        <mc:Fallback xmlns="">
          <p:pic>
            <p:nvPicPr>
              <p:cNvPr id="12" name="墨迹 11"/>
            </p:nvPicPr>
            <p:blipFill>
              <a:blip r:embed="rId3"/>
            </p:blipFill>
            <p:spPr>
              <a:xfrm>
                <a:off x="433440" y="1290600"/>
                <a:ext cx="3829320" cy="3262680"/>
              </a:xfrm>
              <a:prstGeom prst="rect"/>
            </p:spPr>
          </p:pic>
        </mc:Fallback>
      </mc:AlternateContent>
      <p:pic>
        <p:nvPicPr>
          <p:cNvPr id="13" name="Shape 1026" descr="model_2.png"/>
          <p:cNvPicPr preferRelativeResize="0"/>
          <p:nvPr/>
        </p:nvPicPr>
        <p:blipFill rotWithShape="1">
          <a:blip r:embed="rId4"/>
          <a:srcRect t="27299" r="72737" b="27466"/>
          <a:stretch>
            <a:fillRect/>
          </a:stretch>
        </p:blipFill>
        <p:spPr>
          <a:xfrm>
            <a:off x="7194957" y="2105579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027"/>
          <p:cNvSpPr/>
          <p:nvPr/>
        </p:nvSpPr>
        <p:spPr>
          <a:xfrm>
            <a:off x="7447335" y="3141999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" name="Shape 1030"/>
          <p:cNvSpPr txBox="1"/>
          <p:nvPr/>
        </p:nvSpPr>
        <p:spPr>
          <a:xfrm>
            <a:off x="7976485" y="3843053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6" name="Shape 1031"/>
          <p:cNvSpPr txBox="1"/>
          <p:nvPr/>
        </p:nvSpPr>
        <p:spPr>
          <a:xfrm>
            <a:off x="7041874" y="2857215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3.Testing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856" y="535523"/>
            <a:ext cx="6152321" cy="4074564"/>
          </a:xfrm>
          <a:prstGeom prst="rect">
            <a:avLst/>
          </a:prstGeom>
        </p:spPr>
      </p:pic>
      <p:cxnSp>
        <p:nvCxnSpPr>
          <p:cNvPr id="6" name="直接箭头连接符 5"/>
          <p:cNvCxnSpPr/>
          <p:nvPr/>
        </p:nvCxnSpPr>
        <p:spPr>
          <a:xfrm flipH="1">
            <a:off x="5556201" y="752146"/>
            <a:ext cx="607273" cy="1446840"/>
          </a:xfrm>
          <a:prstGeom prst="straightConnector1">
            <a:avLst/>
          </a:prstGeom>
          <a:ln>
            <a:solidFill>
              <a:srgbClr val="F15F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163474" y="258265"/>
            <a:ext cx="324577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smtClean="0"/>
              <a:t>Non-max suppression</a:t>
            </a:r>
            <a:endParaRPr lang="en-US" altLang="zh-CN" sz="1800" dirty="0" smtClean="0"/>
          </a:p>
          <a:p>
            <a:r>
              <a:rPr lang="en-US" altLang="zh-CN" sz="1800" dirty="0" smtClean="0"/>
              <a:t>NMS</a:t>
            </a:r>
            <a:endParaRPr lang="en-US" altLang="zh-CN" sz="1800" dirty="0" smtClean="0"/>
          </a:p>
          <a:p>
            <a:r>
              <a:rPr lang="zh-CN" altLang="en-US" sz="1800" dirty="0"/>
              <a:t>非极大值抑制</a:t>
            </a:r>
            <a:endParaRPr lang="zh-CN" alt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117" name="Shape 1117"/>
          <p:cNvSpPr/>
          <p:nvPr/>
        </p:nvSpPr>
        <p:spPr>
          <a:xfrm rot="5400000">
            <a:off x="6565975" y="1289050"/>
            <a:ext cx="144000" cy="23109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18" name="Shape 1118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19" name="Shape 1119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20" name="Shape 1120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21" name="Shape 1121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22" name="Shape 1122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1123" name="Shape 1123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24" name="Shape 1124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1125" name="Shape 1125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26" name="Shape 1126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127" name="Shape 1127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28" name="Shape 1128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1129" name="Shape 1129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1130" name="Shape 1130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1" name="Shape 1131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132" name="Shape 1132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3" name="Shape 1133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134" name="Shape 1134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5" name="Shape 1135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136" name="Shape 1136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7" name="Shape 1137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1138" name="Shape 1138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39" name="Shape 1139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1140" name="Shape 1140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41" name="Shape 1141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1142" name="Shape 1142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3" name="Shape 1143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1144" name="Shape 1144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45" name="Shape 1145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1146" name="Shape 1146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1147" name="Shape 1147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8" name="Shape 1148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9" name="Shape 1149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50" name="Shape 1150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51" name="Shape 1151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52" name="Shape 1152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153" name="Shape 1153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154" name="Shape 1154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1155" name="Shape 1155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6" name="Shape 1156"/>
          <p:cNvCxnSpPr>
            <a:stCxn id="1147" idx="2"/>
            <a:endCxn id="1155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57" name="Shape 1157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1158" name="Shape 1158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159" name="Shape 1159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160" name="Shape 1160"/>
          <p:cNvCxnSpPr>
            <a:stCxn id="1147" idx="3"/>
            <a:endCxn id="1159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61" name="Shape 1161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1162" name="Shape 1162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3" name="Shape 1163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164" name="Shape 1164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165" name="Shape 1165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1166" name="Shape 1166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Shape 1167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8" name="Shape 1168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1169" name="Shape 1169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170" name="Shape 1170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171" name="Shape 1171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172" name="Shape 1172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3" name="Shape 1173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174" name="Shape 1174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175" name="Shape 1175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1x30</a:t>
            </a:r>
            <a:endParaRPr sz="600"/>
          </a:p>
        </p:txBody>
      </p:sp>
      <p:sp>
        <p:nvSpPr>
          <p:cNvPr id="1176" name="Shape 1176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1177" name="Shape 1177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1178" name="Shape 1178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1179" name="Shape 1179"/>
          <p:cNvSpPr/>
          <p:nvPr/>
        </p:nvSpPr>
        <p:spPr>
          <a:xfrm>
            <a:off x="4751782" y="2358725"/>
            <a:ext cx="96600" cy="858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180" name="Shape 1180"/>
          <p:cNvCxnSpPr>
            <a:stCxn id="1179" idx="2"/>
          </p:cNvCxnSpPr>
          <p:nvPr/>
        </p:nvCxnSpPr>
        <p:spPr>
          <a:xfrm rot="-5400000" flipH="1">
            <a:off x="4758082" y="2486525"/>
            <a:ext cx="362400" cy="278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1" name="Shape 1181"/>
          <p:cNvSpPr/>
          <p:nvPr/>
        </p:nvSpPr>
        <p:spPr>
          <a:xfrm>
            <a:off x="5502542" y="2355675"/>
            <a:ext cx="2274600" cy="858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182" name="Shape 1182"/>
          <p:cNvCxnSpPr>
            <a:stCxn id="1181" idx="2"/>
          </p:cNvCxnSpPr>
          <p:nvPr/>
        </p:nvCxnSpPr>
        <p:spPr>
          <a:xfrm rot="5400000">
            <a:off x="5673242" y="1853175"/>
            <a:ext cx="378300" cy="1554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3" name="Shape 1183"/>
          <p:cNvCxnSpPr/>
          <p:nvPr/>
        </p:nvCxnSpPr>
        <p:spPr>
          <a:xfrm rot="10800000">
            <a:off x="4751775" y="2809975"/>
            <a:ext cx="3060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84" name="Shape 1184"/>
          <p:cNvSpPr txBox="1"/>
          <p:nvPr/>
        </p:nvSpPr>
        <p:spPr>
          <a:xfrm>
            <a:off x="4800071" y="273954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MUL</a:t>
            </a:r>
            <a:endParaRPr sz="600"/>
          </a:p>
        </p:txBody>
      </p:sp>
      <p:sp>
        <p:nvSpPr>
          <p:cNvPr id="1185" name="Shape 1185"/>
          <p:cNvSpPr/>
          <p:nvPr/>
        </p:nvSpPr>
        <p:spPr>
          <a:xfrm rot="5400000">
            <a:off x="3491243" y="38339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6" name="Shape 1186"/>
          <p:cNvSpPr txBox="1"/>
          <p:nvPr/>
        </p:nvSpPr>
        <p:spPr>
          <a:xfrm>
            <a:off x="4458031" y="4935346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187" name="Shape 1187"/>
          <p:cNvSpPr txBox="1"/>
          <p:nvPr/>
        </p:nvSpPr>
        <p:spPr>
          <a:xfrm>
            <a:off x="6513807" y="2480700"/>
            <a:ext cx="303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</a:t>
            </a:r>
            <a:endParaRPr sz="600"/>
          </a:p>
        </p:txBody>
      </p:sp>
      <p:sp>
        <p:nvSpPr>
          <p:cNvPr id="1188" name="Shape 1188"/>
          <p:cNvSpPr txBox="1"/>
          <p:nvPr/>
        </p:nvSpPr>
        <p:spPr>
          <a:xfrm>
            <a:off x="4641300" y="3780088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Class scores for bb1</a:t>
            </a:r>
            <a:endParaRPr sz="600"/>
          </a:p>
        </p:txBody>
      </p:sp>
      <p:cxnSp>
        <p:nvCxnSpPr>
          <p:cNvPr id="1189" name="Shape 1189"/>
          <p:cNvCxnSpPr>
            <a:stCxn id="1179" idx="0"/>
          </p:cNvCxnSpPr>
          <p:nvPr/>
        </p:nvCxnSpPr>
        <p:spPr>
          <a:xfrm rot="-5400000">
            <a:off x="4876882" y="2137625"/>
            <a:ext cx="144300" cy="297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190" name="Shape 1190"/>
          <p:cNvSpPr txBox="1"/>
          <p:nvPr/>
        </p:nvSpPr>
        <p:spPr>
          <a:xfrm>
            <a:off x="5034435" y="2080839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 confidence </a:t>
            </a:r>
            <a:endParaRPr sz="600"/>
          </a:p>
        </p:txBody>
      </p:sp>
      <p:sp>
        <p:nvSpPr>
          <p:cNvPr id="1191" name="Shape 119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06" y="1436635"/>
            <a:ext cx="5631958" cy="597702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196" name="Shape 1196"/>
          <p:cNvSpPr/>
          <p:nvPr/>
        </p:nvSpPr>
        <p:spPr>
          <a:xfrm rot="5400000">
            <a:off x="6565975" y="1289050"/>
            <a:ext cx="144000" cy="23109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97" name="Shape 1197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98" name="Shape 1198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99" name="Shape 1199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00" name="Shape 1200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01" name="Shape 1201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1202" name="Shape 1202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03" name="Shape 1203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1204" name="Shape 1204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05" name="Shape 1205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206" name="Shape 1206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07" name="Shape 1207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1208" name="Shape 1208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1209" name="Shape 1209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10" name="Shape 1210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211" name="Shape 1211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12" name="Shape 1212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213" name="Shape 1213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14" name="Shape 1214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215" name="Shape 1215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16" name="Shape 1216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1217" name="Shape 1217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18" name="Shape 1218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1219" name="Shape 1219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20" name="Shape 1220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1221" name="Shape 1221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22" name="Shape 1222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1223" name="Shape 1223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24" name="Shape 1224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1225" name="Shape 1225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1226" name="Shape 1226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27" name="Shape 1227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28" name="Shape 1228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29" name="Shape 1229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30" name="Shape 1230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31" name="Shape 1231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232" name="Shape 1232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233" name="Shape 1233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1234" name="Shape 1234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5" name="Shape 1235"/>
          <p:cNvCxnSpPr>
            <a:stCxn id="1226" idx="2"/>
            <a:endCxn id="1234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36" name="Shape 1236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1237" name="Shape 1237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238" name="Shape 1238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239" name="Shape 1239"/>
          <p:cNvCxnSpPr>
            <a:stCxn id="1226" idx="3"/>
            <a:endCxn id="1238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240" name="Shape 1240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1241" name="Shape 1241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42" name="Shape 1242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243" name="Shape 1243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244" name="Shape 1244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1245" name="Shape 1245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6" name="Shape 1246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47" name="Shape 1247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1248" name="Shape 1248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249" name="Shape 1249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250" name="Shape 1250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251" name="Shape 1251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52" name="Shape 1252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253" name="Shape 1253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254" name="Shape 1254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1x30</a:t>
            </a:r>
            <a:endParaRPr sz="600"/>
          </a:p>
        </p:txBody>
      </p:sp>
      <p:sp>
        <p:nvSpPr>
          <p:cNvPr id="1255" name="Shape 1255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1256" name="Shape 1256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1257" name="Shape 1257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1258" name="Shape 1258"/>
          <p:cNvSpPr/>
          <p:nvPr/>
        </p:nvSpPr>
        <p:spPr>
          <a:xfrm>
            <a:off x="5502542" y="2355675"/>
            <a:ext cx="2274600" cy="858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59" name="Shape 1259"/>
          <p:cNvSpPr txBox="1"/>
          <p:nvPr/>
        </p:nvSpPr>
        <p:spPr>
          <a:xfrm>
            <a:off x="4989185" y="4941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260" name="Shape 1260"/>
          <p:cNvSpPr txBox="1"/>
          <p:nvPr/>
        </p:nvSpPr>
        <p:spPr>
          <a:xfrm>
            <a:off x="6513807" y="2480700"/>
            <a:ext cx="303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</a:t>
            </a:r>
            <a:endParaRPr sz="600"/>
          </a:p>
        </p:txBody>
      </p:sp>
      <p:cxnSp>
        <p:nvCxnSpPr>
          <p:cNvPr id="1261" name="Shape 1261"/>
          <p:cNvCxnSpPr>
            <a:stCxn id="1262" idx="0"/>
          </p:cNvCxnSpPr>
          <p:nvPr/>
        </p:nvCxnSpPr>
        <p:spPr>
          <a:xfrm rot="-5400000">
            <a:off x="5466782" y="2158725"/>
            <a:ext cx="144300" cy="249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263" name="Shape 1263"/>
          <p:cNvSpPr txBox="1"/>
          <p:nvPr/>
        </p:nvSpPr>
        <p:spPr>
          <a:xfrm>
            <a:off x="5588464" y="2067799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 confidence </a:t>
            </a:r>
            <a:endParaRPr sz="600"/>
          </a:p>
        </p:txBody>
      </p:sp>
      <p:sp>
        <p:nvSpPr>
          <p:cNvPr id="1262" name="Shape 1262"/>
          <p:cNvSpPr/>
          <p:nvPr/>
        </p:nvSpPr>
        <p:spPr>
          <a:xfrm>
            <a:off x="5365832" y="2355675"/>
            <a:ext cx="96600" cy="858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264" name="Shape 1264"/>
          <p:cNvCxnSpPr/>
          <p:nvPr/>
        </p:nvCxnSpPr>
        <p:spPr>
          <a:xfrm rot="-5400000" flipH="1">
            <a:off x="5372132" y="2483475"/>
            <a:ext cx="362400" cy="278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5" name="Shape 1265"/>
          <p:cNvCxnSpPr/>
          <p:nvPr/>
        </p:nvCxnSpPr>
        <p:spPr>
          <a:xfrm rot="5400000">
            <a:off x="5995592" y="2149425"/>
            <a:ext cx="352200" cy="936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6" name="Shape 1266"/>
          <p:cNvSpPr txBox="1"/>
          <p:nvPr/>
        </p:nvSpPr>
        <p:spPr>
          <a:xfrm>
            <a:off x="5406153" y="275331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MUL</a:t>
            </a:r>
            <a:endParaRPr sz="600"/>
          </a:p>
        </p:txBody>
      </p:sp>
      <p:sp>
        <p:nvSpPr>
          <p:cNvPr id="1267" name="Shape 1267"/>
          <p:cNvSpPr/>
          <p:nvPr/>
        </p:nvSpPr>
        <p:spPr>
          <a:xfrm rot="5400000">
            <a:off x="4023768" y="38339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68" name="Shape 1268"/>
          <p:cNvSpPr txBox="1"/>
          <p:nvPr/>
        </p:nvSpPr>
        <p:spPr>
          <a:xfrm>
            <a:off x="5251375" y="3751900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Class scores for bb2</a:t>
            </a:r>
            <a:endParaRPr sz="600"/>
          </a:p>
        </p:txBody>
      </p:sp>
      <p:cxnSp>
        <p:nvCxnSpPr>
          <p:cNvPr id="1269" name="Shape 1269"/>
          <p:cNvCxnSpPr/>
          <p:nvPr/>
        </p:nvCxnSpPr>
        <p:spPr>
          <a:xfrm rot="10800000">
            <a:off x="5400325" y="2809975"/>
            <a:ext cx="3060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70" name="Shape 127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77" name="图片 7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007" y="1535927"/>
            <a:ext cx="5631958" cy="597702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275" name="Shape 1275"/>
          <p:cNvSpPr/>
          <p:nvPr/>
        </p:nvSpPr>
        <p:spPr>
          <a:xfrm rot="5400000">
            <a:off x="6565975" y="1289050"/>
            <a:ext cx="144000" cy="23109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76" name="Shape 1276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77" name="Shape 1277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78" name="Shape 1278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79" name="Shape 1279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80" name="Shape 1280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1281" name="Shape 1281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82" name="Shape 1282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1283" name="Shape 1283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84" name="Shape 1284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285" name="Shape 1285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86" name="Shape 1286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1287" name="Shape 1287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1288" name="Shape 1288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89" name="Shape 1289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290" name="Shape 1290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91" name="Shape 1291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292" name="Shape 1292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93" name="Shape 1293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294" name="Shape 1294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95" name="Shape 1295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1296" name="Shape 1296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97" name="Shape 1297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1298" name="Shape 1298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99" name="Shape 1299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1300" name="Shape 1300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1" name="Shape 1301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1302" name="Shape 1302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03" name="Shape 1303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1304" name="Shape 1304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1305" name="Shape 1305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6" name="Shape 1306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7" name="Shape 1307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8" name="Shape 1308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9" name="Shape 1309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10" name="Shape 1310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311" name="Shape 1311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312" name="Shape 1312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1313" name="Shape 1313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4" name="Shape 1314"/>
          <p:cNvCxnSpPr>
            <a:stCxn id="1305" idx="2"/>
            <a:endCxn id="1313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15" name="Shape 1315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1316" name="Shape 1316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317" name="Shape 1317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318" name="Shape 1318"/>
          <p:cNvCxnSpPr>
            <a:stCxn id="1305" idx="3"/>
            <a:endCxn id="1317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319" name="Shape 1319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1320" name="Shape 1320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21" name="Shape 1321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322" name="Shape 1322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323" name="Shape 1323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1324" name="Shape 1324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5" name="Shape 1325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26" name="Shape 1326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</a:t>
            </a:r>
            <a:endParaRPr sz="1000"/>
          </a:p>
        </p:txBody>
      </p:sp>
      <p:cxnSp>
        <p:nvCxnSpPr>
          <p:cNvPr id="1327" name="Shape 1327"/>
          <p:cNvCxnSpPr/>
          <p:nvPr/>
        </p:nvCxnSpPr>
        <p:spPr>
          <a:xfrm rot="-5400000" flipH="1">
            <a:off x="663325" y="2940042"/>
            <a:ext cx="807600" cy="1407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28" name="Shape 1328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329" name="Shape 1329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330" name="Shape 1330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31" name="Shape 1331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332" name="Shape 1332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33" name="Shape 1333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1x30</a:t>
            </a:r>
            <a:endParaRPr sz="600"/>
          </a:p>
        </p:txBody>
      </p:sp>
      <p:sp>
        <p:nvSpPr>
          <p:cNvPr id="1334" name="Shape 1334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1335" name="Shape 1335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5</a:t>
            </a:r>
            <a:endParaRPr sz="600"/>
          </a:p>
        </p:txBody>
      </p:sp>
      <p:sp>
        <p:nvSpPr>
          <p:cNvPr id="1336" name="Shape 1336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1337" name="Shape 1337"/>
          <p:cNvSpPr/>
          <p:nvPr/>
        </p:nvSpPr>
        <p:spPr>
          <a:xfrm>
            <a:off x="5502542" y="2355675"/>
            <a:ext cx="2274600" cy="858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38" name="Shape 1338"/>
          <p:cNvSpPr txBox="1"/>
          <p:nvPr/>
        </p:nvSpPr>
        <p:spPr>
          <a:xfrm>
            <a:off x="4989185" y="4941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339" name="Shape 1339"/>
          <p:cNvSpPr txBox="1"/>
          <p:nvPr/>
        </p:nvSpPr>
        <p:spPr>
          <a:xfrm>
            <a:off x="6513807" y="2480700"/>
            <a:ext cx="303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</a:t>
            </a:r>
            <a:endParaRPr sz="600"/>
          </a:p>
        </p:txBody>
      </p:sp>
      <p:cxnSp>
        <p:nvCxnSpPr>
          <p:cNvPr id="1340" name="Shape 1340"/>
          <p:cNvCxnSpPr>
            <a:stCxn id="1341" idx="0"/>
          </p:cNvCxnSpPr>
          <p:nvPr/>
        </p:nvCxnSpPr>
        <p:spPr>
          <a:xfrm rot="-5400000">
            <a:off x="5466782" y="2158725"/>
            <a:ext cx="144300" cy="249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42" name="Shape 1342"/>
          <p:cNvSpPr txBox="1"/>
          <p:nvPr/>
        </p:nvSpPr>
        <p:spPr>
          <a:xfrm>
            <a:off x="5588464" y="2067799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 confidence </a:t>
            </a:r>
            <a:endParaRPr sz="600"/>
          </a:p>
        </p:txBody>
      </p:sp>
      <p:sp>
        <p:nvSpPr>
          <p:cNvPr id="1341" name="Shape 1341"/>
          <p:cNvSpPr/>
          <p:nvPr/>
        </p:nvSpPr>
        <p:spPr>
          <a:xfrm>
            <a:off x="5365832" y="2355675"/>
            <a:ext cx="96600" cy="858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343" name="Shape 1343"/>
          <p:cNvCxnSpPr/>
          <p:nvPr/>
        </p:nvCxnSpPr>
        <p:spPr>
          <a:xfrm rot="-5400000" flipH="1">
            <a:off x="5372132" y="2483475"/>
            <a:ext cx="362400" cy="278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4" name="Shape 1344"/>
          <p:cNvCxnSpPr/>
          <p:nvPr/>
        </p:nvCxnSpPr>
        <p:spPr>
          <a:xfrm rot="5400000">
            <a:off x="5995592" y="2149425"/>
            <a:ext cx="352200" cy="936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5" name="Shape 1345"/>
          <p:cNvSpPr txBox="1"/>
          <p:nvPr/>
        </p:nvSpPr>
        <p:spPr>
          <a:xfrm>
            <a:off x="5406153" y="275331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MUL</a:t>
            </a:r>
            <a:endParaRPr sz="600"/>
          </a:p>
        </p:txBody>
      </p:sp>
      <p:sp>
        <p:nvSpPr>
          <p:cNvPr id="1346" name="Shape 1346"/>
          <p:cNvSpPr/>
          <p:nvPr/>
        </p:nvSpPr>
        <p:spPr>
          <a:xfrm rot="5400000">
            <a:off x="4023768" y="38339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47" name="Shape 1347"/>
          <p:cNvSpPr txBox="1"/>
          <p:nvPr/>
        </p:nvSpPr>
        <p:spPr>
          <a:xfrm>
            <a:off x="5251375" y="3751900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Class scores for bb2</a:t>
            </a:r>
            <a:endParaRPr sz="600"/>
          </a:p>
        </p:txBody>
      </p:sp>
      <p:cxnSp>
        <p:nvCxnSpPr>
          <p:cNvPr id="1348" name="Shape 1348"/>
          <p:cNvCxnSpPr/>
          <p:nvPr/>
        </p:nvCxnSpPr>
        <p:spPr>
          <a:xfrm rot="10800000">
            <a:off x="5400325" y="2809975"/>
            <a:ext cx="3060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49" name="Shape 1349"/>
          <p:cNvSpPr txBox="1"/>
          <p:nvPr/>
        </p:nvSpPr>
        <p:spPr>
          <a:xfrm>
            <a:off x="6522749" y="3107582"/>
            <a:ext cx="2202340" cy="102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/>
              <a:t>Do this operation for each bbox in each grid cell</a:t>
            </a:r>
            <a:endParaRPr sz="2000" dirty="0"/>
          </a:p>
        </p:txBody>
      </p:sp>
      <p:sp>
        <p:nvSpPr>
          <p:cNvPr id="1350" name="Shape 135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355" name="Shape 1355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56" name="Shape 1356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57" name="Shape 1357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1358" name="Shape 1358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59" name="Shape 1359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1360" name="Shape 1360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61" name="Shape 1361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362" name="Shape 1362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63" name="Shape 1363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1364" name="Shape 1364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1365" name="Shape 1365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66" name="Shape 1366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367" name="Shape 1367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68" name="Shape 1368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369" name="Shape 1369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70" name="Shape 1370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371" name="Shape 1371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72" name="Shape 1372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1373" name="Shape 1373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74" name="Shape 1374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1375" name="Shape 1375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76" name="Shape 1376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1377" name="Shape 1377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78" name="Shape 1378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1379" name="Shape 1379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80" name="Shape 1380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1381" name="Shape 1381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1382" name="Shape 1382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3" name="Shape 1383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4" name="Shape 1384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5" name="Shape 1385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6" name="Shape 1386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7" name="Shape 1387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388" name="Shape 1388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389" name="Shape 1389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1390" name="Shape 1390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1" name="Shape 1391"/>
          <p:cNvCxnSpPr>
            <a:stCxn id="1382" idx="2"/>
            <a:endCxn id="1390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92" name="Shape 1392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1393" name="Shape 1393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394" name="Shape 1394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395" name="Shape 1395"/>
          <p:cNvCxnSpPr>
            <a:stCxn id="1382" idx="3"/>
            <a:endCxn id="1394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396" name="Shape 1396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1397" name="Shape 1397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398" name="Shape 1398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399" name="Shape 1399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1400" name="Shape 1400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1" name="Shape 1401"/>
          <p:cNvSpPr txBox="1"/>
          <p:nvPr/>
        </p:nvSpPr>
        <p:spPr>
          <a:xfrm>
            <a:off x="275625" y="3620925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 (1, 1)</a:t>
            </a:r>
            <a:endParaRPr sz="1000"/>
          </a:p>
        </p:txBody>
      </p:sp>
      <p:sp>
        <p:nvSpPr>
          <p:cNvPr id="1402" name="Shape 1402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403" name="Shape 1403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404" name="Shape 1404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1405" name="Shape 1405"/>
          <p:cNvSpPr/>
          <p:nvPr/>
        </p:nvSpPr>
        <p:spPr>
          <a:xfrm rot="5400000">
            <a:off x="273275" y="2949200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06" name="Shape 1406"/>
          <p:cNvSpPr/>
          <p:nvPr/>
        </p:nvSpPr>
        <p:spPr>
          <a:xfrm>
            <a:off x="363475" y="2918000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07" name="Shape 1407"/>
          <p:cNvSpPr/>
          <p:nvPr/>
        </p:nvSpPr>
        <p:spPr>
          <a:xfrm>
            <a:off x="1518400" y="2917995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408" name="Shape 1408"/>
          <p:cNvCxnSpPr>
            <a:stCxn id="1405" idx="4"/>
            <a:endCxn id="1407" idx="2"/>
          </p:cNvCxnSpPr>
          <p:nvPr/>
        </p:nvCxnSpPr>
        <p:spPr>
          <a:xfrm>
            <a:off x="304475" y="2960900"/>
            <a:ext cx="1340400" cy="203400"/>
          </a:xfrm>
          <a:prstGeom prst="curvedConnector4">
            <a:avLst>
              <a:gd name="adj1" fmla="val -17765"/>
              <a:gd name="adj2" fmla="val 317957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409" name="Shape 1409"/>
          <p:cNvSpPr/>
          <p:nvPr/>
        </p:nvSpPr>
        <p:spPr>
          <a:xfrm rot="5400000">
            <a:off x="3629543" y="3746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10" name="Shape 1410"/>
          <p:cNvSpPr/>
          <p:nvPr/>
        </p:nvSpPr>
        <p:spPr>
          <a:xfrm rot="5400000">
            <a:off x="38196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11" name="Shape 1411"/>
          <p:cNvSpPr txBox="1"/>
          <p:nvPr/>
        </p:nvSpPr>
        <p:spPr>
          <a:xfrm>
            <a:off x="461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412" name="Shape 1412"/>
          <p:cNvSpPr txBox="1"/>
          <p:nvPr/>
        </p:nvSpPr>
        <p:spPr>
          <a:xfrm>
            <a:off x="48098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413" name="Shape 1413"/>
          <p:cNvSpPr/>
          <p:nvPr/>
        </p:nvSpPr>
        <p:spPr>
          <a:xfrm rot="5400000">
            <a:off x="4837500" y="2386675"/>
            <a:ext cx="62100" cy="182100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414" name="Shape 1414"/>
          <p:cNvCxnSpPr>
            <a:stCxn id="1407" idx="0"/>
            <a:endCxn id="1413" idx="1"/>
          </p:cNvCxnSpPr>
          <p:nvPr/>
        </p:nvCxnSpPr>
        <p:spPr>
          <a:xfrm rot="-5400000">
            <a:off x="3021100" y="1070445"/>
            <a:ext cx="471300" cy="3223800"/>
          </a:xfrm>
          <a:prstGeom prst="curvedConnector3">
            <a:avLst>
              <a:gd name="adj1" fmla="val 150529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415" name="Shape 1415"/>
          <p:cNvSpPr txBox="1"/>
          <p:nvPr/>
        </p:nvSpPr>
        <p:spPr>
          <a:xfrm>
            <a:off x="3020790" y="2142800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 bboxes for first cell (1, 1)</a:t>
            </a:r>
            <a:endParaRPr sz="600"/>
          </a:p>
        </p:txBody>
      </p:sp>
      <p:sp>
        <p:nvSpPr>
          <p:cNvPr id="1416" name="Shape 1416"/>
          <p:cNvSpPr txBox="1"/>
          <p:nvPr/>
        </p:nvSpPr>
        <p:spPr>
          <a:xfrm>
            <a:off x="4588652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417" name="Shape 1417"/>
          <p:cNvSpPr txBox="1"/>
          <p:nvPr/>
        </p:nvSpPr>
        <p:spPr>
          <a:xfrm>
            <a:off x="4780117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418" name="Shape 14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423" name="Shape 1423"/>
          <p:cNvSpPr txBox="1"/>
          <p:nvPr/>
        </p:nvSpPr>
        <p:spPr>
          <a:xfrm>
            <a:off x="4994801" y="2448600"/>
            <a:ext cx="336000" cy="2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424" name="Shape 1424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25" name="Shape 1425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26" name="Shape 1426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1427" name="Shape 1427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28" name="Shape 1428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1429" name="Shape 1429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30" name="Shape 1430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431" name="Shape 1431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32" name="Shape 1432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1433" name="Shape 1433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1434" name="Shape 1434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35" name="Shape 1435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436" name="Shape 1436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37" name="Shape 1437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438" name="Shape 1438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39" name="Shape 1439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440" name="Shape 1440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41" name="Shape 1441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1442" name="Shape 1442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43" name="Shape 1443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1444" name="Shape 1444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45" name="Shape 1445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1446" name="Shape 1446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47" name="Shape 1447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1448" name="Shape 1448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49" name="Shape 1449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1450" name="Shape 1450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1451" name="Shape 1451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52" name="Shape 1452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53" name="Shape 1453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54" name="Shape 1454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55" name="Shape 1455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56" name="Shape 1456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457" name="Shape 1457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458" name="Shape 1458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1459" name="Shape 1459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0" name="Shape 1460"/>
          <p:cNvCxnSpPr>
            <a:stCxn id="1451" idx="2"/>
            <a:endCxn id="1459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61" name="Shape 1461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1462" name="Shape 1462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463" name="Shape 1463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464" name="Shape 1464"/>
          <p:cNvCxnSpPr>
            <a:stCxn id="1451" idx="3"/>
            <a:endCxn id="1463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65" name="Shape 1465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1466" name="Shape 1466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467" name="Shape 1467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468" name="Shape 1468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1469" name="Shape 1469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0" name="Shape 1470"/>
          <p:cNvSpPr txBox="1"/>
          <p:nvPr/>
        </p:nvSpPr>
        <p:spPr>
          <a:xfrm>
            <a:off x="275625" y="3620925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 (1, 2)</a:t>
            </a:r>
            <a:endParaRPr sz="1000"/>
          </a:p>
        </p:txBody>
      </p:sp>
      <p:sp>
        <p:nvSpPr>
          <p:cNvPr id="1471" name="Shape 1471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472" name="Shape 1472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473" name="Shape 1473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1474" name="Shape 1474"/>
          <p:cNvSpPr/>
          <p:nvPr/>
        </p:nvSpPr>
        <p:spPr>
          <a:xfrm rot="5400000">
            <a:off x="336454" y="3012378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75" name="Shape 1475"/>
          <p:cNvSpPr/>
          <p:nvPr/>
        </p:nvSpPr>
        <p:spPr>
          <a:xfrm>
            <a:off x="398500" y="2989725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76" name="Shape 1476"/>
          <p:cNvSpPr/>
          <p:nvPr/>
        </p:nvSpPr>
        <p:spPr>
          <a:xfrm>
            <a:off x="1772325" y="2909470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477" name="Shape 1477"/>
          <p:cNvCxnSpPr>
            <a:stCxn id="1474" idx="4"/>
            <a:endCxn id="1476" idx="2"/>
          </p:cNvCxnSpPr>
          <p:nvPr/>
        </p:nvCxnSpPr>
        <p:spPr>
          <a:xfrm>
            <a:off x="367654" y="3024078"/>
            <a:ext cx="1531200" cy="131700"/>
          </a:xfrm>
          <a:prstGeom prst="curvedConnector4">
            <a:avLst>
              <a:gd name="adj1" fmla="val -15552"/>
              <a:gd name="adj2" fmla="val 280802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478" name="Shape 1478"/>
          <p:cNvSpPr/>
          <p:nvPr/>
        </p:nvSpPr>
        <p:spPr>
          <a:xfrm rot="5400000">
            <a:off x="3629543" y="3746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79" name="Shape 1479"/>
          <p:cNvSpPr/>
          <p:nvPr/>
        </p:nvSpPr>
        <p:spPr>
          <a:xfrm rot="5400000">
            <a:off x="38196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80" name="Shape 1480"/>
          <p:cNvSpPr txBox="1"/>
          <p:nvPr/>
        </p:nvSpPr>
        <p:spPr>
          <a:xfrm>
            <a:off x="461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481" name="Shape 1481"/>
          <p:cNvSpPr txBox="1"/>
          <p:nvPr/>
        </p:nvSpPr>
        <p:spPr>
          <a:xfrm>
            <a:off x="48098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482" name="Shape 1482"/>
          <p:cNvSpPr txBox="1"/>
          <p:nvPr/>
        </p:nvSpPr>
        <p:spPr>
          <a:xfrm>
            <a:off x="3175938" y="2151642"/>
            <a:ext cx="1263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 bboxes for second cell (1, 2)</a:t>
            </a:r>
            <a:endParaRPr sz="600"/>
          </a:p>
        </p:txBody>
      </p:sp>
      <p:sp>
        <p:nvSpPr>
          <p:cNvPr id="1483" name="Shape 1483"/>
          <p:cNvSpPr/>
          <p:nvPr/>
        </p:nvSpPr>
        <p:spPr>
          <a:xfrm rot="5400000">
            <a:off x="40097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84" name="Shape 1484"/>
          <p:cNvSpPr/>
          <p:nvPr/>
        </p:nvSpPr>
        <p:spPr>
          <a:xfrm rot="5400000">
            <a:off x="41998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85" name="Shape 1485"/>
          <p:cNvSpPr txBox="1"/>
          <p:nvPr/>
        </p:nvSpPr>
        <p:spPr>
          <a:xfrm>
            <a:off x="5179661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486" name="Shape 1486"/>
          <p:cNvSpPr/>
          <p:nvPr/>
        </p:nvSpPr>
        <p:spPr>
          <a:xfrm rot="5400000">
            <a:off x="5208600" y="2387050"/>
            <a:ext cx="62100" cy="182100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487" name="Shape 1487"/>
          <p:cNvCxnSpPr>
            <a:stCxn id="1476" idx="0"/>
            <a:endCxn id="1486" idx="1"/>
          </p:cNvCxnSpPr>
          <p:nvPr/>
        </p:nvCxnSpPr>
        <p:spPr>
          <a:xfrm rot="-5400000">
            <a:off x="3338025" y="1007920"/>
            <a:ext cx="462300" cy="3340800"/>
          </a:xfrm>
          <a:prstGeom prst="curvedConnector3">
            <a:avLst>
              <a:gd name="adj1" fmla="val 151535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488" name="Shape 1488"/>
          <p:cNvSpPr txBox="1"/>
          <p:nvPr/>
        </p:nvSpPr>
        <p:spPr>
          <a:xfrm>
            <a:off x="4588652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489" name="Shape 1489"/>
          <p:cNvSpPr txBox="1"/>
          <p:nvPr/>
        </p:nvSpPr>
        <p:spPr>
          <a:xfrm>
            <a:off x="4780117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490" name="Shape 1490"/>
          <p:cNvSpPr txBox="1"/>
          <p:nvPr/>
        </p:nvSpPr>
        <p:spPr>
          <a:xfrm>
            <a:off x="4969197" y="486153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491" name="Shape 1491"/>
          <p:cNvSpPr txBox="1"/>
          <p:nvPr/>
        </p:nvSpPr>
        <p:spPr>
          <a:xfrm>
            <a:off x="5160661" y="486153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492" name="Shape 149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497" name="Shape 1497"/>
          <p:cNvSpPr txBox="1"/>
          <p:nvPr/>
        </p:nvSpPr>
        <p:spPr>
          <a:xfrm>
            <a:off x="4994801" y="2448600"/>
            <a:ext cx="336000" cy="2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498" name="Shape 1498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9" name="Shape 1499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00" name="Shape 1500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1501" name="Shape 1501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02" name="Shape 1502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1503" name="Shape 1503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04" name="Shape 1504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505" name="Shape 1505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06" name="Shape 1506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1507" name="Shape 1507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1508" name="Shape 1508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09" name="Shape 1509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510" name="Shape 1510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11" name="Shape 1511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512" name="Shape 1512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13" name="Shape 1513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514" name="Shape 1514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15" name="Shape 1515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1516" name="Shape 1516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17" name="Shape 1517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1518" name="Shape 1518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19" name="Shape 1519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1520" name="Shape 1520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21" name="Shape 1521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1522" name="Shape 1522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23" name="Shape 1523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1524" name="Shape 1524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1525" name="Shape 1525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26" name="Shape 1526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27" name="Shape 1527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28" name="Shape 1528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29" name="Shape 1529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0" name="Shape 1530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531" name="Shape 1531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532" name="Shape 1532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1533" name="Shape 1533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4" name="Shape 1534"/>
          <p:cNvCxnSpPr>
            <a:stCxn id="1525" idx="2"/>
            <a:endCxn id="1533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35" name="Shape 1535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1536" name="Shape 1536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537" name="Shape 1537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538" name="Shape 1538"/>
          <p:cNvCxnSpPr>
            <a:stCxn id="1525" idx="3"/>
            <a:endCxn id="1537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539" name="Shape 1539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1540" name="Shape 1540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541" name="Shape 1541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542" name="Shape 1542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1543" name="Shape 1543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4" name="Shape 1544"/>
          <p:cNvSpPr txBox="1"/>
          <p:nvPr/>
        </p:nvSpPr>
        <p:spPr>
          <a:xfrm>
            <a:off x="393375" y="4122250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 (7, 7)</a:t>
            </a:r>
            <a:endParaRPr sz="1000"/>
          </a:p>
        </p:txBody>
      </p:sp>
      <p:sp>
        <p:nvSpPr>
          <p:cNvPr id="1545" name="Shape 1545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546" name="Shape 1546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547" name="Shape 1547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1548" name="Shape 1548"/>
          <p:cNvSpPr/>
          <p:nvPr/>
        </p:nvSpPr>
        <p:spPr>
          <a:xfrm rot="5400000">
            <a:off x="3629543" y="3746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9" name="Shape 1549"/>
          <p:cNvSpPr/>
          <p:nvPr/>
        </p:nvSpPr>
        <p:spPr>
          <a:xfrm rot="5400000">
            <a:off x="38196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50" name="Shape 1550"/>
          <p:cNvSpPr txBox="1"/>
          <p:nvPr/>
        </p:nvSpPr>
        <p:spPr>
          <a:xfrm>
            <a:off x="461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551" name="Shape 1551"/>
          <p:cNvSpPr txBox="1"/>
          <p:nvPr/>
        </p:nvSpPr>
        <p:spPr>
          <a:xfrm>
            <a:off x="48098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552" name="Shape 1552"/>
          <p:cNvSpPr/>
          <p:nvPr/>
        </p:nvSpPr>
        <p:spPr>
          <a:xfrm rot="5400000">
            <a:off x="40097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53" name="Shape 1553"/>
          <p:cNvSpPr/>
          <p:nvPr/>
        </p:nvSpPr>
        <p:spPr>
          <a:xfrm rot="5400000">
            <a:off x="41998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54" name="Shape 1554"/>
          <p:cNvSpPr txBox="1"/>
          <p:nvPr/>
        </p:nvSpPr>
        <p:spPr>
          <a:xfrm>
            <a:off x="5179661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555" name="Shape 1555"/>
          <p:cNvSpPr/>
          <p:nvPr/>
        </p:nvSpPr>
        <p:spPr>
          <a:xfrm>
            <a:off x="482240" y="3335025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56" name="Shape 1556"/>
          <p:cNvSpPr/>
          <p:nvPr/>
        </p:nvSpPr>
        <p:spPr>
          <a:xfrm>
            <a:off x="3061556" y="4437943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557" name="Shape 1557"/>
          <p:cNvCxnSpPr>
            <a:endCxn id="1556" idx="2"/>
          </p:cNvCxnSpPr>
          <p:nvPr/>
        </p:nvCxnSpPr>
        <p:spPr>
          <a:xfrm>
            <a:off x="429806" y="3359743"/>
            <a:ext cx="2758200" cy="1324500"/>
          </a:xfrm>
          <a:prstGeom prst="curvedConnector4">
            <a:avLst>
              <a:gd name="adj1" fmla="val -1654"/>
              <a:gd name="adj2" fmla="val 117978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58" name="Shape 1558"/>
          <p:cNvSpPr/>
          <p:nvPr/>
        </p:nvSpPr>
        <p:spPr>
          <a:xfrm rot="5400000">
            <a:off x="4389943" y="37479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59" name="Shape 1559"/>
          <p:cNvSpPr/>
          <p:nvPr/>
        </p:nvSpPr>
        <p:spPr>
          <a:xfrm rot="5400000">
            <a:off x="4580043" y="37479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0" name="Shape 1560"/>
          <p:cNvSpPr/>
          <p:nvPr/>
        </p:nvSpPr>
        <p:spPr>
          <a:xfrm rot="5400000">
            <a:off x="4770143" y="37510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1" name="Shape 1561"/>
          <p:cNvSpPr/>
          <p:nvPr/>
        </p:nvSpPr>
        <p:spPr>
          <a:xfrm rot="5400000">
            <a:off x="4960243" y="37517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2" name="Shape 1562"/>
          <p:cNvSpPr/>
          <p:nvPr/>
        </p:nvSpPr>
        <p:spPr>
          <a:xfrm rot="5400000">
            <a:off x="5150343" y="37517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3" name="Shape 1563"/>
          <p:cNvSpPr txBox="1"/>
          <p:nvPr/>
        </p:nvSpPr>
        <p:spPr>
          <a:xfrm>
            <a:off x="6434850" y="35526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564" name="Shape 1564"/>
          <p:cNvSpPr/>
          <p:nvPr/>
        </p:nvSpPr>
        <p:spPr>
          <a:xfrm rot="5400000">
            <a:off x="5772843" y="37517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5" name="Shape 1565"/>
          <p:cNvSpPr/>
          <p:nvPr/>
        </p:nvSpPr>
        <p:spPr>
          <a:xfrm rot="5400000">
            <a:off x="5962943" y="37525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6" name="Shape 1566"/>
          <p:cNvSpPr/>
          <p:nvPr/>
        </p:nvSpPr>
        <p:spPr>
          <a:xfrm rot="5400000">
            <a:off x="6153043" y="37525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7" name="Shape 1567"/>
          <p:cNvSpPr/>
          <p:nvPr/>
        </p:nvSpPr>
        <p:spPr>
          <a:xfrm rot="5400000">
            <a:off x="6343143" y="37556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8" name="Shape 1568"/>
          <p:cNvSpPr/>
          <p:nvPr/>
        </p:nvSpPr>
        <p:spPr>
          <a:xfrm rot="5400000">
            <a:off x="6533243" y="37563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9" name="Shape 1569"/>
          <p:cNvSpPr/>
          <p:nvPr/>
        </p:nvSpPr>
        <p:spPr>
          <a:xfrm rot="5400000">
            <a:off x="6723343" y="37563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70" name="Shape 1570"/>
          <p:cNvSpPr txBox="1"/>
          <p:nvPr/>
        </p:nvSpPr>
        <p:spPr>
          <a:xfrm>
            <a:off x="748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571" name="Shape 1571"/>
          <p:cNvSpPr txBox="1"/>
          <p:nvPr/>
        </p:nvSpPr>
        <p:spPr>
          <a:xfrm>
            <a:off x="7693246" y="244667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572" name="Shape 1572"/>
          <p:cNvSpPr/>
          <p:nvPr/>
        </p:nvSpPr>
        <p:spPr>
          <a:xfrm rot="5400000">
            <a:off x="7747750" y="2386675"/>
            <a:ext cx="62100" cy="182100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573" name="Shape 1573"/>
          <p:cNvCxnSpPr>
            <a:stCxn id="1556" idx="3"/>
            <a:endCxn id="1572" idx="1"/>
          </p:cNvCxnSpPr>
          <p:nvPr/>
        </p:nvCxnSpPr>
        <p:spPr>
          <a:xfrm rot="10800000" flipH="1">
            <a:off x="3314456" y="2446693"/>
            <a:ext cx="4464300" cy="2114400"/>
          </a:xfrm>
          <a:prstGeom prst="curvedConnector4">
            <a:avLst>
              <a:gd name="adj1" fmla="val 48981"/>
              <a:gd name="adj2" fmla="val 111263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74" name="Shape 1574"/>
          <p:cNvSpPr txBox="1"/>
          <p:nvPr/>
        </p:nvSpPr>
        <p:spPr>
          <a:xfrm>
            <a:off x="6430950" y="2166140"/>
            <a:ext cx="1272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 bboxes for last cell (7, 7)</a:t>
            </a:r>
            <a:endParaRPr sz="600"/>
          </a:p>
        </p:txBody>
      </p:sp>
      <p:sp>
        <p:nvSpPr>
          <p:cNvPr id="1575" name="Shape 1575"/>
          <p:cNvSpPr/>
          <p:nvPr/>
        </p:nvSpPr>
        <p:spPr>
          <a:xfrm rot="5400000">
            <a:off x="398675" y="3348160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76" name="Shape 1576"/>
          <p:cNvSpPr txBox="1"/>
          <p:nvPr/>
        </p:nvSpPr>
        <p:spPr>
          <a:xfrm>
            <a:off x="4588652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77" name="Shape 1577"/>
          <p:cNvSpPr txBox="1"/>
          <p:nvPr/>
        </p:nvSpPr>
        <p:spPr>
          <a:xfrm>
            <a:off x="4780117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78" name="Shape 1578"/>
          <p:cNvSpPr txBox="1"/>
          <p:nvPr/>
        </p:nvSpPr>
        <p:spPr>
          <a:xfrm>
            <a:off x="4969197" y="486153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79" name="Shape 1579"/>
          <p:cNvSpPr txBox="1"/>
          <p:nvPr/>
        </p:nvSpPr>
        <p:spPr>
          <a:xfrm>
            <a:off x="5160661" y="486153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0" name="Shape 1580"/>
          <p:cNvSpPr txBox="1"/>
          <p:nvPr/>
        </p:nvSpPr>
        <p:spPr>
          <a:xfrm>
            <a:off x="5353330" y="486568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1" name="Shape 1581"/>
          <p:cNvSpPr txBox="1"/>
          <p:nvPr/>
        </p:nvSpPr>
        <p:spPr>
          <a:xfrm>
            <a:off x="5544795" y="486568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2" name="Shape 1582"/>
          <p:cNvSpPr txBox="1"/>
          <p:nvPr/>
        </p:nvSpPr>
        <p:spPr>
          <a:xfrm>
            <a:off x="5733875" y="4861549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3" name="Shape 1583"/>
          <p:cNvSpPr txBox="1"/>
          <p:nvPr/>
        </p:nvSpPr>
        <p:spPr>
          <a:xfrm>
            <a:off x="5925339" y="4861549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4" name="Shape 1584"/>
          <p:cNvSpPr txBox="1"/>
          <p:nvPr/>
        </p:nvSpPr>
        <p:spPr>
          <a:xfrm>
            <a:off x="6739331" y="4865160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5" name="Shape 1585"/>
          <p:cNvSpPr txBox="1"/>
          <p:nvPr/>
        </p:nvSpPr>
        <p:spPr>
          <a:xfrm>
            <a:off x="6930795" y="4865160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6" name="Shape 1586"/>
          <p:cNvSpPr txBox="1"/>
          <p:nvPr/>
        </p:nvSpPr>
        <p:spPr>
          <a:xfrm>
            <a:off x="7119875" y="4861027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7" name="Shape 1587"/>
          <p:cNvSpPr txBox="1"/>
          <p:nvPr/>
        </p:nvSpPr>
        <p:spPr>
          <a:xfrm>
            <a:off x="7311340" y="4861027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8" name="Shape 1588"/>
          <p:cNvSpPr txBox="1"/>
          <p:nvPr/>
        </p:nvSpPr>
        <p:spPr>
          <a:xfrm>
            <a:off x="7502761" y="486154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89" name="Shape 1589"/>
          <p:cNvSpPr txBox="1"/>
          <p:nvPr/>
        </p:nvSpPr>
        <p:spPr>
          <a:xfrm>
            <a:off x="7711779" y="4861027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90" name="Shape 1590"/>
          <p:cNvSpPr txBox="1"/>
          <p:nvPr/>
        </p:nvSpPr>
        <p:spPr>
          <a:xfrm>
            <a:off x="6136711" y="4852656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591" name="Shape 159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596" name="Shape 1596"/>
          <p:cNvSpPr txBox="1"/>
          <p:nvPr/>
        </p:nvSpPr>
        <p:spPr>
          <a:xfrm>
            <a:off x="4994801" y="2448600"/>
            <a:ext cx="336000" cy="2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597" name="Shape 1597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8" name="Shape 1598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9" name="Shape 1599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1600" name="Shape 1600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01" name="Shape 1601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1602" name="Shape 1602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03" name="Shape 1603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604" name="Shape 1604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05" name="Shape 1605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1606" name="Shape 1606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1607" name="Shape 1607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08" name="Shape 1608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1609" name="Shape 1609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10" name="Shape 1610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611" name="Shape 1611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12" name="Shape 1612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1613" name="Shape 1613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14" name="Shape 1614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1615" name="Shape 1615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16" name="Shape 1616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1617" name="Shape 1617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18" name="Shape 1618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1619" name="Shape 1619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20" name="Shape 1620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1621" name="Shape 1621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22" name="Shape 1622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1623" name="Shape 1623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1624" name="Shape 1624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25" name="Shape 1625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26" name="Shape 1626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27" name="Shape 1627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28" name="Shape 1628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29" name="Shape 1629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630" name="Shape 1630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1631" name="Shape 1631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1632" name="Shape 1632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3" name="Shape 1633"/>
          <p:cNvCxnSpPr>
            <a:stCxn id="1624" idx="2"/>
            <a:endCxn id="1632" idx="1"/>
          </p:cNvCxnSpPr>
          <p:nvPr/>
        </p:nvCxnSpPr>
        <p:spPr>
          <a:xfrm rot="10800000" flipH="1">
            <a:off x="7977619" y="1033562"/>
            <a:ext cx="274800" cy="18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34" name="Shape 1634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1635" name="Shape 1635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636" name="Shape 1636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637" name="Shape 1637"/>
          <p:cNvCxnSpPr>
            <a:stCxn id="1624" idx="3"/>
            <a:endCxn id="1636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name="adj1" fmla="val 5578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638" name="Shape 1638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Tensor values interpretation</a:t>
            </a:r>
            <a:endParaRPr sz="1000"/>
          </a:p>
        </p:txBody>
      </p:sp>
      <p:sp>
        <p:nvSpPr>
          <p:cNvPr id="1639" name="Shape 1639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640" name="Shape 1640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641" name="Shape 1641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30</a:t>
            </a:r>
            <a:endParaRPr sz="600"/>
          </a:p>
        </p:txBody>
      </p:sp>
      <p:pic>
        <p:nvPicPr>
          <p:cNvPr id="1642" name="Shape 1642" descr="model_2.png"/>
          <p:cNvPicPr preferRelativeResize="0"/>
          <p:nvPr/>
        </p:nvPicPr>
        <p:blipFill rotWithShape="1">
          <a:blip r:embed="rId1"/>
          <a:srcRect t="27299" r="72737" b="27466"/>
          <a:stretch>
            <a:fillRect/>
          </a:stretch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Shape 1643"/>
          <p:cNvSpPr txBox="1"/>
          <p:nvPr/>
        </p:nvSpPr>
        <p:spPr>
          <a:xfrm>
            <a:off x="393375" y="4122250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grid cell (7, 7)</a:t>
            </a:r>
            <a:endParaRPr sz="1000"/>
          </a:p>
        </p:txBody>
      </p:sp>
      <p:sp>
        <p:nvSpPr>
          <p:cNvPr id="1644" name="Shape 1644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645" name="Shape 1645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</a:t>
            </a:r>
            <a:endParaRPr sz="600"/>
          </a:p>
        </p:txBody>
      </p:sp>
      <p:sp>
        <p:nvSpPr>
          <p:cNvPr id="1646" name="Shape 1646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1647" name="Shape 1647"/>
          <p:cNvSpPr/>
          <p:nvPr/>
        </p:nvSpPr>
        <p:spPr>
          <a:xfrm rot="5400000">
            <a:off x="3629543" y="3746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48" name="Shape 1648"/>
          <p:cNvSpPr/>
          <p:nvPr/>
        </p:nvSpPr>
        <p:spPr>
          <a:xfrm rot="5400000">
            <a:off x="38196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49" name="Shape 1649"/>
          <p:cNvSpPr txBox="1"/>
          <p:nvPr/>
        </p:nvSpPr>
        <p:spPr>
          <a:xfrm>
            <a:off x="461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650" name="Shape 1650"/>
          <p:cNvSpPr txBox="1"/>
          <p:nvPr/>
        </p:nvSpPr>
        <p:spPr>
          <a:xfrm>
            <a:off x="48098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651" name="Shape 1651"/>
          <p:cNvSpPr/>
          <p:nvPr/>
        </p:nvSpPr>
        <p:spPr>
          <a:xfrm rot="5400000">
            <a:off x="40097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2" name="Shape 1652"/>
          <p:cNvSpPr/>
          <p:nvPr/>
        </p:nvSpPr>
        <p:spPr>
          <a:xfrm rot="5400000">
            <a:off x="4199843" y="3747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3" name="Shape 1653"/>
          <p:cNvSpPr txBox="1"/>
          <p:nvPr/>
        </p:nvSpPr>
        <p:spPr>
          <a:xfrm>
            <a:off x="5179661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654" name="Shape 1654"/>
          <p:cNvSpPr/>
          <p:nvPr/>
        </p:nvSpPr>
        <p:spPr>
          <a:xfrm>
            <a:off x="482240" y="3335025"/>
            <a:ext cx="710700" cy="85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5" name="Shape 1655"/>
          <p:cNvSpPr/>
          <p:nvPr/>
        </p:nvSpPr>
        <p:spPr>
          <a:xfrm>
            <a:off x="3061556" y="4437943"/>
            <a:ext cx="252900" cy="246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656" name="Shape 1656"/>
          <p:cNvCxnSpPr>
            <a:endCxn id="1655" idx="2"/>
          </p:cNvCxnSpPr>
          <p:nvPr/>
        </p:nvCxnSpPr>
        <p:spPr>
          <a:xfrm>
            <a:off x="429806" y="3359743"/>
            <a:ext cx="2758200" cy="1324500"/>
          </a:xfrm>
          <a:prstGeom prst="curvedConnector4">
            <a:avLst>
              <a:gd name="adj1" fmla="val -1654"/>
              <a:gd name="adj2" fmla="val 117978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57" name="Shape 1657"/>
          <p:cNvSpPr/>
          <p:nvPr/>
        </p:nvSpPr>
        <p:spPr>
          <a:xfrm rot="5400000">
            <a:off x="4389943" y="37479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8" name="Shape 1658"/>
          <p:cNvSpPr/>
          <p:nvPr/>
        </p:nvSpPr>
        <p:spPr>
          <a:xfrm rot="5400000">
            <a:off x="4580043" y="37479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9" name="Shape 1659"/>
          <p:cNvSpPr/>
          <p:nvPr/>
        </p:nvSpPr>
        <p:spPr>
          <a:xfrm rot="5400000">
            <a:off x="4770143" y="37510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0" name="Shape 1660"/>
          <p:cNvSpPr/>
          <p:nvPr/>
        </p:nvSpPr>
        <p:spPr>
          <a:xfrm rot="5400000">
            <a:off x="4960243" y="37517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1" name="Shape 1661"/>
          <p:cNvSpPr/>
          <p:nvPr/>
        </p:nvSpPr>
        <p:spPr>
          <a:xfrm rot="5400000">
            <a:off x="5150343" y="37517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2" name="Shape 1662"/>
          <p:cNvSpPr txBox="1"/>
          <p:nvPr/>
        </p:nvSpPr>
        <p:spPr>
          <a:xfrm>
            <a:off x="6434850" y="35526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663" name="Shape 1663"/>
          <p:cNvSpPr/>
          <p:nvPr/>
        </p:nvSpPr>
        <p:spPr>
          <a:xfrm rot="5400000">
            <a:off x="5772843" y="37517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4" name="Shape 1664"/>
          <p:cNvSpPr/>
          <p:nvPr/>
        </p:nvSpPr>
        <p:spPr>
          <a:xfrm rot="5400000">
            <a:off x="5962943" y="37525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5" name="Shape 1665"/>
          <p:cNvSpPr/>
          <p:nvPr/>
        </p:nvSpPr>
        <p:spPr>
          <a:xfrm rot="5400000">
            <a:off x="6153043" y="37525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6" name="Shape 1666"/>
          <p:cNvSpPr/>
          <p:nvPr/>
        </p:nvSpPr>
        <p:spPr>
          <a:xfrm rot="5400000">
            <a:off x="6343143" y="37556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7" name="Shape 1667"/>
          <p:cNvSpPr/>
          <p:nvPr/>
        </p:nvSpPr>
        <p:spPr>
          <a:xfrm rot="5400000">
            <a:off x="6533243" y="37563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8" name="Shape 1668"/>
          <p:cNvSpPr/>
          <p:nvPr/>
        </p:nvSpPr>
        <p:spPr>
          <a:xfrm rot="5400000">
            <a:off x="6723343" y="37563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9" name="Shape 1669"/>
          <p:cNvSpPr txBox="1"/>
          <p:nvPr/>
        </p:nvSpPr>
        <p:spPr>
          <a:xfrm>
            <a:off x="748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670" name="Shape 1670"/>
          <p:cNvSpPr txBox="1"/>
          <p:nvPr/>
        </p:nvSpPr>
        <p:spPr>
          <a:xfrm>
            <a:off x="7693246" y="244667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671" name="Shape 1671"/>
          <p:cNvSpPr/>
          <p:nvPr/>
        </p:nvSpPr>
        <p:spPr>
          <a:xfrm rot="5400000">
            <a:off x="7747750" y="2386675"/>
            <a:ext cx="62100" cy="182100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72" name="Shape 1672"/>
          <p:cNvSpPr/>
          <p:nvPr/>
        </p:nvSpPr>
        <p:spPr>
          <a:xfrm rot="5400000">
            <a:off x="398675" y="3348160"/>
            <a:ext cx="85800" cy="23400"/>
          </a:xfrm>
          <a:prstGeom prst="parallelogram">
            <a:avLst>
              <a:gd name="adj" fmla="val 96861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73" name="Shape 1673"/>
          <p:cNvSpPr txBox="1"/>
          <p:nvPr/>
        </p:nvSpPr>
        <p:spPr>
          <a:xfrm>
            <a:off x="5484351" y="2190850"/>
            <a:ext cx="22089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Total 7*7*2 = 98 bboxes</a:t>
            </a:r>
            <a:endParaRPr sz="1200"/>
          </a:p>
        </p:txBody>
      </p:sp>
      <p:sp>
        <p:nvSpPr>
          <p:cNvPr id="1674" name="Shape 167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  <p:sp>
        <p:nvSpPr>
          <p:cNvPr id="4" name="文本框 3"/>
          <p:cNvSpPr txBox="1"/>
          <p:nvPr/>
        </p:nvSpPr>
        <p:spPr>
          <a:xfrm>
            <a:off x="178905" y="149087"/>
            <a:ext cx="301155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u="sng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基本思路           </a:t>
            </a:r>
            <a:endParaRPr lang="zh-CN" altLang="en-US" sz="2800" b="1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88235" y="606287"/>
            <a:ext cx="2474844" cy="99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657" y="982253"/>
            <a:ext cx="6152321" cy="40745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679" name="Shape 1679"/>
          <p:cNvSpPr txBox="1"/>
          <p:nvPr/>
        </p:nvSpPr>
        <p:spPr>
          <a:xfrm>
            <a:off x="2680713" y="300204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1680" name="Shape 1680"/>
          <p:cNvSpPr/>
          <p:nvPr/>
        </p:nvSpPr>
        <p:spPr>
          <a:xfrm flipH="1">
            <a:off x="2730632" y="2896150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1681" name="Shape 1681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3700203" y="1789737"/>
            <a:ext cx="2425377" cy="24494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2" name="Shape 1682"/>
          <p:cNvCxnSpPr>
            <a:stCxn id="1680" idx="2"/>
            <a:endCxn id="1681" idx="1"/>
          </p:cNvCxnSpPr>
          <p:nvPr/>
        </p:nvCxnSpPr>
        <p:spPr>
          <a:xfrm>
            <a:off x="3034532" y="3014637"/>
            <a:ext cx="6657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83" name="Shape 1683"/>
          <p:cNvSpPr txBox="1"/>
          <p:nvPr/>
        </p:nvSpPr>
        <p:spPr>
          <a:xfrm>
            <a:off x="3309448" y="92875"/>
            <a:ext cx="2525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Look at detection procedure</a:t>
            </a:r>
            <a:endParaRPr lang="en-GB"/>
          </a:p>
        </p:txBody>
      </p:sp>
      <p:sp>
        <p:nvSpPr>
          <p:cNvPr id="1684" name="Shape 1684"/>
          <p:cNvSpPr txBox="1"/>
          <p:nvPr/>
        </p:nvSpPr>
        <p:spPr>
          <a:xfrm>
            <a:off x="3091085" y="2645100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Detection 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Procedure</a:t>
            </a:r>
            <a:endParaRPr sz="600"/>
          </a:p>
        </p:txBody>
      </p:sp>
      <p:sp>
        <p:nvSpPr>
          <p:cNvPr id="1685" name="Shape 168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690" name="Shape 1690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91" name="Shape 1691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92" name="Shape 1692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93" name="Shape 1693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94" name="Shape 1694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695" name="Shape 1695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96" name="Shape 1696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97" name="Shape 1697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698" name="Shape 1698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699" name="Shape 1699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700" name="Shape 1700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701" name="Shape 1701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702" name="Shape 1702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703" name="Shape 1703"/>
          <p:cNvSpPr/>
          <p:nvPr/>
        </p:nvSpPr>
        <p:spPr>
          <a:xfrm rot="5400000">
            <a:off x="1232425" y="2018175"/>
            <a:ext cx="85800" cy="14340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04" name="Shape 1704"/>
          <p:cNvSpPr txBox="1"/>
          <p:nvPr/>
        </p:nvSpPr>
        <p:spPr>
          <a:xfrm>
            <a:off x="709686" y="2805950"/>
            <a:ext cx="1131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Class scores for each bbox</a:t>
            </a:r>
            <a:endParaRPr sz="600"/>
          </a:p>
        </p:txBody>
      </p:sp>
      <p:sp>
        <p:nvSpPr>
          <p:cNvPr id="1705" name="Shape 1705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706" name="Shape 1706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707" name="Shape 170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712" name="Shape 1712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13" name="Shape 1713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14" name="Shape 1714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15" name="Shape 1715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16" name="Shape 1716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717" name="Shape 1717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18" name="Shape 1718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19" name="Shape 1719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720" name="Shape 1720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721" name="Shape 1721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722" name="Shape 1722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723" name="Shape 1723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724" name="Shape 1724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725" name="Shape 1725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Dog scores</a:t>
            </a:r>
            <a:endParaRPr sz="600"/>
          </a:p>
        </p:txBody>
      </p:sp>
      <p:sp>
        <p:nvSpPr>
          <p:cNvPr id="1726" name="Shape 1726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27" name="Shape 1727"/>
          <p:cNvSpPr/>
          <p:nvPr/>
        </p:nvSpPr>
        <p:spPr>
          <a:xfrm rot="5400000">
            <a:off x="1232425" y="2018175"/>
            <a:ext cx="85800" cy="14340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28" name="Shape 1728"/>
          <p:cNvSpPr txBox="1"/>
          <p:nvPr/>
        </p:nvSpPr>
        <p:spPr>
          <a:xfrm>
            <a:off x="709686" y="2805950"/>
            <a:ext cx="1131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Class scores for each bbox</a:t>
            </a:r>
            <a:endParaRPr sz="600"/>
          </a:p>
        </p:txBody>
      </p:sp>
      <p:sp>
        <p:nvSpPr>
          <p:cNvPr id="1729" name="Shape 1729"/>
          <p:cNvSpPr txBox="1"/>
          <p:nvPr/>
        </p:nvSpPr>
        <p:spPr>
          <a:xfrm>
            <a:off x="3049800" y="4553500"/>
            <a:ext cx="3044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first class scores for each bbox</a:t>
            </a:r>
            <a:endParaRPr lang="en-GB"/>
          </a:p>
        </p:txBody>
      </p:sp>
      <p:sp>
        <p:nvSpPr>
          <p:cNvPr id="1730" name="Shape 1730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731" name="Shape 1731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732" name="Shape 17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737" name="Shape 1737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38" name="Shape 1738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39" name="Shape 1739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40" name="Shape 1740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41" name="Shape 1741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742" name="Shape 1742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43" name="Shape 1743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44" name="Shape 1744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745" name="Shape 1745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746" name="Shape 1746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747" name="Shape 1747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748" name="Shape 1748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749" name="Shape 1749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750" name="Shape 1750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Dog scores</a:t>
            </a:r>
            <a:endParaRPr sz="600"/>
          </a:p>
        </p:txBody>
      </p:sp>
      <p:sp>
        <p:nvSpPr>
          <p:cNvPr id="1751" name="Shape 1751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752" name="Shape 1752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53" name="Shape 1753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1754" name="Shape 1754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55" name="Shape 1755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56" name="Shape 1756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57" name="Shape 1757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58" name="Shape 1758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759" name="Shape 1759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60" name="Shape 1760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61" name="Shape 1761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762" name="Shape 1762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763" name="Shape 1763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764" name="Shape 1764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765" name="Shape 1765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766" name="Shape 1766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767" name="Shape 1767"/>
          <p:cNvSpPr/>
          <p:nvPr/>
        </p:nvSpPr>
        <p:spPr>
          <a:xfrm>
            <a:off x="2748150" y="366563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68" name="Shape 1768"/>
          <p:cNvSpPr txBox="1"/>
          <p:nvPr/>
        </p:nvSpPr>
        <p:spPr>
          <a:xfrm>
            <a:off x="2893774" y="2881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769" name="Shape 1769"/>
          <p:cNvSpPr txBox="1"/>
          <p:nvPr/>
        </p:nvSpPr>
        <p:spPr>
          <a:xfrm>
            <a:off x="3272970" y="2881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770" name="Shape 1770"/>
          <p:cNvSpPr txBox="1"/>
          <p:nvPr/>
        </p:nvSpPr>
        <p:spPr>
          <a:xfrm>
            <a:off x="3807799" y="2817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771" name="Shape 1771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772" name="Shape 1772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773" name="Shape 177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778" name="Shape 1778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79" name="Shape 1779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80" name="Shape 1780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81" name="Shape 1781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82" name="Shape 1782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783" name="Shape 1783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84" name="Shape 1784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85" name="Shape 1785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786" name="Shape 1786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787" name="Shape 1787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788" name="Shape 1788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789" name="Shape 1789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790" name="Shape 1790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791" name="Shape 1791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Dog scores</a:t>
            </a:r>
            <a:endParaRPr sz="600"/>
          </a:p>
        </p:txBody>
      </p:sp>
      <p:sp>
        <p:nvSpPr>
          <p:cNvPr id="1792" name="Shape 1792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793" name="Shape 1793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4" name="Shape 1794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1795" name="Shape 1795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96" name="Shape 1796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97" name="Shape 1797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98" name="Shape 1798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99" name="Shape 1799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800" name="Shape 1800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01" name="Shape 1801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02" name="Shape 1802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803" name="Shape 1803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804" name="Shape 1804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805" name="Shape 1805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806" name="Shape 1806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807" name="Shape 1807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808" name="Shape 1808"/>
          <p:cNvSpPr/>
          <p:nvPr/>
        </p:nvSpPr>
        <p:spPr>
          <a:xfrm>
            <a:off x="2748150" y="366563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09" name="Shape 1809"/>
          <p:cNvSpPr txBox="1"/>
          <p:nvPr/>
        </p:nvSpPr>
        <p:spPr>
          <a:xfrm>
            <a:off x="2893774" y="2881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10" name="Shape 1810"/>
          <p:cNvSpPr txBox="1"/>
          <p:nvPr/>
        </p:nvSpPr>
        <p:spPr>
          <a:xfrm>
            <a:off x="3272970" y="2881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11" name="Shape 1811"/>
          <p:cNvSpPr txBox="1"/>
          <p:nvPr/>
        </p:nvSpPr>
        <p:spPr>
          <a:xfrm>
            <a:off x="3807799" y="2817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1812" name="Shape 1812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3" name="Shape 1813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1814" name="Shape 1814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15" name="Shape 1815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16" name="Shape 1816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17" name="Shape 1817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18" name="Shape 1818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819" name="Shape 1819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20" name="Shape 1820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21" name="Shape 1821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822" name="Shape 1822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823" name="Shape 1823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824" name="Shape 1824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825" name="Shape 1825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826" name="Shape 1826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827" name="Shape 1827"/>
          <p:cNvSpPr/>
          <p:nvPr/>
        </p:nvSpPr>
        <p:spPr>
          <a:xfrm>
            <a:off x="4894650" y="364638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28" name="Shape 1828"/>
          <p:cNvSpPr txBox="1"/>
          <p:nvPr/>
        </p:nvSpPr>
        <p:spPr>
          <a:xfrm>
            <a:off x="5768085" y="28174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29" name="Shape 1829"/>
          <p:cNvSpPr txBox="1"/>
          <p:nvPr/>
        </p:nvSpPr>
        <p:spPr>
          <a:xfrm>
            <a:off x="6140022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30" name="Shape 1830"/>
          <p:cNvSpPr txBox="1"/>
          <p:nvPr/>
        </p:nvSpPr>
        <p:spPr>
          <a:xfrm>
            <a:off x="5954299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31" name="Shape 1831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832" name="Shape 1832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833" name="Shape 183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838" name="Shape 1838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39" name="Shape 1839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40" name="Shape 1840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41" name="Shape 1841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42" name="Shape 1842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843" name="Shape 1843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44" name="Shape 1844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45" name="Shape 1845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846" name="Shape 1846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847" name="Shape 1847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848" name="Shape 1848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849" name="Shape 1849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850" name="Shape 1850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851" name="Shape 1851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Dog scores</a:t>
            </a:r>
            <a:endParaRPr sz="600"/>
          </a:p>
        </p:txBody>
      </p:sp>
      <p:sp>
        <p:nvSpPr>
          <p:cNvPr id="1852" name="Shape 1852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853" name="Shape 1853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54" name="Shape 1854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1855" name="Shape 1855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6" name="Shape 1856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7" name="Shape 1857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8" name="Shape 1858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9" name="Shape 1859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860" name="Shape 1860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61" name="Shape 1861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62" name="Shape 1862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863" name="Shape 1863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864" name="Shape 1864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865" name="Shape 1865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866" name="Shape 1866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867" name="Shape 1867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868" name="Shape 1868"/>
          <p:cNvSpPr/>
          <p:nvPr/>
        </p:nvSpPr>
        <p:spPr>
          <a:xfrm>
            <a:off x="2748150" y="366563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69" name="Shape 1869"/>
          <p:cNvSpPr txBox="1"/>
          <p:nvPr/>
        </p:nvSpPr>
        <p:spPr>
          <a:xfrm>
            <a:off x="2893774" y="2881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70" name="Shape 1870"/>
          <p:cNvSpPr txBox="1"/>
          <p:nvPr/>
        </p:nvSpPr>
        <p:spPr>
          <a:xfrm>
            <a:off x="3272970" y="2881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71" name="Shape 1871"/>
          <p:cNvSpPr txBox="1"/>
          <p:nvPr/>
        </p:nvSpPr>
        <p:spPr>
          <a:xfrm>
            <a:off x="3807799" y="2817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1872" name="Shape 1872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73" name="Shape 1873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1874" name="Shape 1874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75" name="Shape 1875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76" name="Shape 1876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77" name="Shape 1877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78" name="Shape 1878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879" name="Shape 1879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80" name="Shape 1880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81" name="Shape 1881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882" name="Shape 1882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883" name="Shape 1883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884" name="Shape 1884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885" name="Shape 1885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886" name="Shape 1886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887" name="Shape 1887"/>
          <p:cNvSpPr/>
          <p:nvPr/>
        </p:nvSpPr>
        <p:spPr>
          <a:xfrm>
            <a:off x="4894650" y="364638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88" name="Shape 1888"/>
          <p:cNvSpPr txBox="1"/>
          <p:nvPr/>
        </p:nvSpPr>
        <p:spPr>
          <a:xfrm>
            <a:off x="5768085" y="28174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89" name="Shape 1889"/>
          <p:cNvSpPr txBox="1"/>
          <p:nvPr/>
        </p:nvSpPr>
        <p:spPr>
          <a:xfrm>
            <a:off x="6140022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90" name="Shape 1890"/>
          <p:cNvSpPr txBox="1"/>
          <p:nvPr/>
        </p:nvSpPr>
        <p:spPr>
          <a:xfrm>
            <a:off x="5954299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891" name="Shape 1891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cxnSp>
        <p:nvCxnSpPr>
          <p:cNvPr id="1892" name="Shape 1892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93" name="Shape 1893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4" name="Shape 1894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5" name="Shape 1895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6" name="Shape 1896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7" name="Shape 1897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898" name="Shape 1898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9" name="Shape 1899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00" name="Shape 1900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901" name="Shape 1901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902" name="Shape 1902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903" name="Shape 1903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904" name="Shape 1904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905" name="Shape 1905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906" name="Shape 1906"/>
          <p:cNvSpPr/>
          <p:nvPr/>
        </p:nvSpPr>
        <p:spPr>
          <a:xfrm>
            <a:off x="6933375" y="374863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07" name="Shape 1907"/>
          <p:cNvSpPr txBox="1"/>
          <p:nvPr/>
        </p:nvSpPr>
        <p:spPr>
          <a:xfrm>
            <a:off x="7806810" y="29197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08" name="Shape 1908"/>
          <p:cNvSpPr txBox="1"/>
          <p:nvPr/>
        </p:nvSpPr>
        <p:spPr>
          <a:xfrm>
            <a:off x="8178747" y="2900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09" name="Shape 1909"/>
          <p:cNvSpPr txBox="1"/>
          <p:nvPr/>
        </p:nvSpPr>
        <p:spPr>
          <a:xfrm>
            <a:off x="7993024" y="2900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10" name="Shape 1910"/>
          <p:cNvSpPr txBox="1"/>
          <p:nvPr/>
        </p:nvSpPr>
        <p:spPr>
          <a:xfrm>
            <a:off x="7270306" y="2964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11" name="Shape 1911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912" name="Shape 1912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913" name="Shape 19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918" name="Shape 1918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19" name="Shape 1919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20" name="Shape 1920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21" name="Shape 1921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22" name="Shape 1922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923" name="Shape 1923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24" name="Shape 1924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25" name="Shape 1925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926" name="Shape 1926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927" name="Shape 1927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928" name="Shape 1928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929" name="Shape 1929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930" name="Shape 1930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931" name="Shape 1931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Dog scores</a:t>
            </a:r>
            <a:endParaRPr sz="600"/>
          </a:p>
        </p:txBody>
      </p:sp>
      <p:sp>
        <p:nvSpPr>
          <p:cNvPr id="1932" name="Shape 1932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933" name="Shape 1933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34" name="Shape 1934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1935" name="Shape 1935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36" name="Shape 1936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37" name="Shape 1937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38" name="Shape 1938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39" name="Shape 1939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940" name="Shape 1940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41" name="Shape 1941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42" name="Shape 1942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943" name="Shape 1943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944" name="Shape 1944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1945" name="Shape 1945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946" name="Shape 1946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947" name="Shape 1947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948" name="Shape 1948"/>
          <p:cNvSpPr/>
          <p:nvPr/>
        </p:nvSpPr>
        <p:spPr>
          <a:xfrm>
            <a:off x="2748150" y="366563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49" name="Shape 1949"/>
          <p:cNvSpPr txBox="1"/>
          <p:nvPr/>
        </p:nvSpPr>
        <p:spPr>
          <a:xfrm>
            <a:off x="2893774" y="2881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50" name="Shape 1950"/>
          <p:cNvSpPr txBox="1"/>
          <p:nvPr/>
        </p:nvSpPr>
        <p:spPr>
          <a:xfrm>
            <a:off x="3272970" y="2881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51" name="Shape 1951"/>
          <p:cNvSpPr txBox="1"/>
          <p:nvPr/>
        </p:nvSpPr>
        <p:spPr>
          <a:xfrm>
            <a:off x="3807799" y="2817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1952" name="Shape 1952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53" name="Shape 1953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1954" name="Shape 1954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55" name="Shape 1955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56" name="Shape 1956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57" name="Shape 1957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58" name="Shape 1958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959" name="Shape 1959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60" name="Shape 1960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61" name="Shape 1961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962" name="Shape 1962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963" name="Shape 1963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964" name="Shape 1964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965" name="Shape 1965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966" name="Shape 1966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967" name="Shape 1967"/>
          <p:cNvSpPr/>
          <p:nvPr/>
        </p:nvSpPr>
        <p:spPr>
          <a:xfrm>
            <a:off x="4894650" y="364638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68" name="Shape 1968"/>
          <p:cNvSpPr txBox="1"/>
          <p:nvPr/>
        </p:nvSpPr>
        <p:spPr>
          <a:xfrm>
            <a:off x="5768085" y="28174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69" name="Shape 1969"/>
          <p:cNvSpPr txBox="1"/>
          <p:nvPr/>
        </p:nvSpPr>
        <p:spPr>
          <a:xfrm>
            <a:off x="6140022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70" name="Shape 1970"/>
          <p:cNvSpPr txBox="1"/>
          <p:nvPr/>
        </p:nvSpPr>
        <p:spPr>
          <a:xfrm>
            <a:off x="5954299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71" name="Shape 1971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cxnSp>
        <p:nvCxnSpPr>
          <p:cNvPr id="1972" name="Shape 1972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73" name="Shape 1973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74" name="Shape 1974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75" name="Shape 1975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76" name="Shape 1976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77" name="Shape 1977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1978" name="Shape 1978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79" name="Shape 1979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80" name="Shape 1980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981" name="Shape 1981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1982" name="Shape 1982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983" name="Shape 1983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984" name="Shape 1984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1985" name="Shape 1985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986" name="Shape 1986"/>
          <p:cNvSpPr/>
          <p:nvPr/>
        </p:nvSpPr>
        <p:spPr>
          <a:xfrm>
            <a:off x="6933375" y="374863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87" name="Shape 1987"/>
          <p:cNvSpPr txBox="1"/>
          <p:nvPr/>
        </p:nvSpPr>
        <p:spPr>
          <a:xfrm>
            <a:off x="7806810" y="29197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88" name="Shape 1988"/>
          <p:cNvSpPr txBox="1"/>
          <p:nvPr/>
        </p:nvSpPr>
        <p:spPr>
          <a:xfrm>
            <a:off x="8178747" y="2900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89" name="Shape 1989"/>
          <p:cNvSpPr txBox="1"/>
          <p:nvPr/>
        </p:nvSpPr>
        <p:spPr>
          <a:xfrm>
            <a:off x="7993024" y="2900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90" name="Shape 1990"/>
          <p:cNvSpPr txBox="1"/>
          <p:nvPr/>
        </p:nvSpPr>
        <p:spPr>
          <a:xfrm>
            <a:off x="7270306" y="2964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1991" name="Shape 1991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992" name="Shape 1992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1993" name="Shape 1993"/>
          <p:cNvSpPr/>
          <p:nvPr/>
        </p:nvSpPr>
        <p:spPr>
          <a:xfrm>
            <a:off x="6269900" y="977275"/>
            <a:ext cx="726000" cy="5208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94" name="Shape 1994"/>
          <p:cNvSpPr txBox="1"/>
          <p:nvPr/>
        </p:nvSpPr>
        <p:spPr>
          <a:xfrm>
            <a:off x="3948300" y="4312600"/>
            <a:ext cx="1247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it works</a:t>
            </a:r>
            <a:endParaRPr lang="en-GB"/>
          </a:p>
        </p:txBody>
      </p:sp>
      <p:cxnSp>
        <p:nvCxnSpPr>
          <p:cNvPr id="1995" name="Shape 1995"/>
          <p:cNvCxnSpPr>
            <a:stCxn id="1993" idx="2"/>
            <a:endCxn id="1994" idx="0"/>
          </p:cNvCxnSpPr>
          <p:nvPr/>
        </p:nvCxnSpPr>
        <p:spPr>
          <a:xfrm rot="5400000">
            <a:off x="4195100" y="1874875"/>
            <a:ext cx="2814600" cy="2061000"/>
          </a:xfrm>
          <a:prstGeom prst="curvedConnector3">
            <a:avLst>
              <a:gd name="adj1" fmla="val 71481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6" name="Shape 199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001" name="Shape 2001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002" name="Shape 200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007" name="Shape 2007"/>
          <p:cNvSpPr txBox="1"/>
          <p:nvPr/>
        </p:nvSpPr>
        <p:spPr>
          <a:xfrm>
            <a:off x="171364" y="1198775"/>
            <a:ext cx="1285201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  <p:sp>
        <p:nvSpPr>
          <p:cNvPr id="2008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09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2010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1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2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3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4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5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6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7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8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9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0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1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2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3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4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2025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2026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2027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2028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2029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2030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2031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2032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2033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0.5</a:t>
            </a:r>
            <a:endParaRPr sz="700" dirty="0"/>
          </a:p>
        </p:txBody>
      </p:sp>
      <p:sp>
        <p:nvSpPr>
          <p:cNvPr id="2034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2035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2036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2037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2038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2039" name="Shape 2039"/>
          <p:cNvSpPr txBox="1"/>
          <p:nvPr/>
        </p:nvSpPr>
        <p:spPr>
          <a:xfrm>
            <a:off x="3002966" y="437669"/>
            <a:ext cx="3537437" cy="348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class (dog) scores for each bbox</a:t>
            </a:r>
            <a:endParaRPr sz="1600" dirty="0"/>
          </a:p>
        </p:txBody>
      </p:sp>
      <p:sp>
        <p:nvSpPr>
          <p:cNvPr id="2040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41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2042" name="Shape 2042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043" name="Shape 20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082" name="Shape 2082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3" name="Shape 2083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084" name="Shape 2084"/>
          <p:cNvCxnSpPr>
            <a:stCxn id="2083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086" name="Shape 2086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087" name="Shape 208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5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77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92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93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94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95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96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97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98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99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100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0.5</a:t>
            </a:r>
            <a:endParaRPr sz="700" dirty="0"/>
          </a:p>
        </p:txBody>
      </p:sp>
      <p:sp>
        <p:nvSpPr>
          <p:cNvPr id="101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102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03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04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05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06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7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108" name="Shape 2007"/>
          <p:cNvSpPr txBox="1"/>
          <p:nvPr/>
        </p:nvSpPr>
        <p:spPr>
          <a:xfrm>
            <a:off x="171364" y="1198775"/>
            <a:ext cx="1285201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2.Training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126" name="Shape 2126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7" name="Shape 2127"/>
          <p:cNvSpPr/>
          <p:nvPr/>
        </p:nvSpPr>
        <p:spPr>
          <a:xfrm rot="5400000">
            <a:off x="1242375" y="25188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128" name="Shape 2128"/>
          <p:cNvCxnSpPr>
            <a:stCxn id="2127" idx="1"/>
          </p:cNvCxnSpPr>
          <p:nvPr/>
        </p:nvCxnSpPr>
        <p:spPr>
          <a:xfrm rot="5400000" flipH="1">
            <a:off x="964575" y="1967625"/>
            <a:ext cx="1318200" cy="357300"/>
          </a:xfrm>
          <a:prstGeom prst="curvedConnector3">
            <a:avLst>
              <a:gd name="adj1" fmla="val 50005"/>
            </a:avLst>
          </a:prstGeom>
          <a:noFill/>
          <a:ln w="38100" cap="flat" cmpd="sng">
            <a:solidFill>
              <a:srgbClr val="00FF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30" name="Shape 2130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131" name="Shape 213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2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4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59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0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1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2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3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4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5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6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67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0.5</a:t>
            </a:r>
            <a:endParaRPr sz="700" dirty="0"/>
          </a:p>
        </p:txBody>
      </p:sp>
      <p:sp>
        <p:nvSpPr>
          <p:cNvPr id="68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69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0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1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2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5" name="Shape 2007"/>
          <p:cNvSpPr txBox="1"/>
          <p:nvPr/>
        </p:nvSpPr>
        <p:spPr>
          <a:xfrm>
            <a:off x="171364" y="1198775"/>
            <a:ext cx="1285201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170" name="Shape 2170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1" name="Shape 2171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172" name="Shape 2172"/>
          <p:cNvCxnSpPr>
            <a:stCxn id="2171" idx="1"/>
          </p:cNvCxnSpPr>
          <p:nvPr/>
        </p:nvCxnSpPr>
        <p:spPr>
          <a:xfrm rot="5400000" flipH="1">
            <a:off x="1047625" y="2103975"/>
            <a:ext cx="2080500" cy="846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74" name="Shape 2174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175" name="Shape 217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2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4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59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0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1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2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3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4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5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6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67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0.5</a:t>
            </a:r>
            <a:endParaRPr sz="700" dirty="0"/>
          </a:p>
        </p:txBody>
      </p:sp>
      <p:sp>
        <p:nvSpPr>
          <p:cNvPr id="68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69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0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1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2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5" name="Shape 2007"/>
          <p:cNvSpPr txBox="1"/>
          <p:nvPr/>
        </p:nvSpPr>
        <p:spPr>
          <a:xfrm>
            <a:off x="171364" y="1198775"/>
            <a:ext cx="1285201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214" name="Shape 2214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5" name="Shape 2215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216" name="Shape 2216"/>
          <p:cNvCxnSpPr>
            <a:stCxn id="2215" idx="1"/>
          </p:cNvCxnSpPr>
          <p:nvPr/>
        </p:nvCxnSpPr>
        <p:spPr>
          <a:xfrm rot="5400000" flipH="1">
            <a:off x="1400425" y="1999575"/>
            <a:ext cx="1616700" cy="604800"/>
          </a:xfrm>
          <a:prstGeom prst="curvedConnector3">
            <a:avLst>
              <a:gd name="adj1" fmla="val 50002"/>
            </a:avLst>
          </a:prstGeom>
          <a:noFill/>
          <a:ln w="38100" cap="flat" cmpd="sng">
            <a:solidFill>
              <a:srgbClr val="FF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218" name="Shape 2218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219" name="Shape 22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6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78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93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94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95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96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97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98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99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00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101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0.5</a:t>
            </a:r>
            <a:endParaRPr sz="700" dirty="0"/>
          </a:p>
        </p:txBody>
      </p:sp>
      <p:sp>
        <p:nvSpPr>
          <p:cNvPr id="102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103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04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05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06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07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8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109" name="Shape 2007"/>
          <p:cNvSpPr txBox="1"/>
          <p:nvPr/>
        </p:nvSpPr>
        <p:spPr>
          <a:xfrm>
            <a:off x="171364" y="1198775"/>
            <a:ext cx="1285201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258" name="Shape 2258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9" name="Shape 2259"/>
          <p:cNvSpPr/>
          <p:nvPr/>
        </p:nvSpPr>
        <p:spPr>
          <a:xfrm rot="5400000">
            <a:off x="2385375" y="31284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260" name="Shape 2260"/>
          <p:cNvCxnSpPr>
            <a:stCxn id="2259" idx="1"/>
          </p:cNvCxnSpPr>
          <p:nvPr/>
        </p:nvCxnSpPr>
        <p:spPr>
          <a:xfrm rot="-5400000">
            <a:off x="4533975" y="-93375"/>
            <a:ext cx="1919700" cy="5097000"/>
          </a:xfrm>
          <a:prstGeom prst="curvedConnector3">
            <a:avLst>
              <a:gd name="adj1" fmla="val 49996"/>
            </a:avLst>
          </a:prstGeom>
          <a:noFill/>
          <a:ln w="38100" cap="flat" cmpd="sng">
            <a:solidFill>
              <a:srgbClr val="FFFF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262" name="Shape 2262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263" name="Shape 226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2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4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59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0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1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2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3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4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5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6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67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0.5</a:t>
            </a:r>
            <a:endParaRPr sz="700" dirty="0"/>
          </a:p>
        </p:txBody>
      </p:sp>
      <p:sp>
        <p:nvSpPr>
          <p:cNvPr id="68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69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0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1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2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5" name="Shape 2007"/>
          <p:cNvSpPr txBox="1"/>
          <p:nvPr/>
        </p:nvSpPr>
        <p:spPr>
          <a:xfrm>
            <a:off x="171364" y="1198775"/>
            <a:ext cx="1285201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302" name="Shape 2302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3" name="Shape 2303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04" name="Shape 2304"/>
          <p:cNvCxnSpPr>
            <a:stCxn id="2303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305" name="Shape 2305"/>
          <p:cNvSpPr txBox="1"/>
          <p:nvPr/>
        </p:nvSpPr>
        <p:spPr>
          <a:xfrm>
            <a:off x="5164400" y="2076925"/>
            <a:ext cx="2628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bbox with max score. Let’s denote it “</a:t>
            </a:r>
            <a:r>
              <a:rPr lang="en-GB">
                <a:solidFill>
                  <a:srgbClr val="FF9900"/>
                </a:solidFill>
              </a:rPr>
              <a:t>bbox_max</a:t>
            </a:r>
            <a:r>
              <a:rPr lang="en-GB"/>
              <a:t>” </a:t>
            </a:r>
            <a:endParaRPr lang="en-GB"/>
          </a:p>
        </p:txBody>
      </p:sp>
      <p:sp>
        <p:nvSpPr>
          <p:cNvPr id="2307" name="Shape 2307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308" name="Shape 230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3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5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0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1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2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3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4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5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6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7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68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0.5</a:t>
            </a:r>
            <a:endParaRPr sz="700" dirty="0"/>
          </a:p>
        </p:txBody>
      </p:sp>
      <p:sp>
        <p:nvSpPr>
          <p:cNvPr id="69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0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1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2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5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6" name="Shape 2007"/>
          <p:cNvSpPr txBox="1"/>
          <p:nvPr/>
        </p:nvSpPr>
        <p:spPr>
          <a:xfrm>
            <a:off x="171364" y="1198775"/>
            <a:ext cx="1285201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347" name="Shape 2347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8" name="Shape 2348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49" name="Shape 2349"/>
          <p:cNvCxnSpPr>
            <a:stCxn id="2348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350" name="Shape 2350"/>
          <p:cNvSpPr txBox="1"/>
          <p:nvPr/>
        </p:nvSpPr>
        <p:spPr>
          <a:xfrm>
            <a:off x="5164400" y="2076925"/>
            <a:ext cx="2628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Compare “</a:t>
            </a:r>
            <a:r>
              <a:rPr lang="en-GB">
                <a:solidFill>
                  <a:srgbClr val="FF9900"/>
                </a:solidFill>
              </a:rPr>
              <a:t>bbox_max</a:t>
            </a:r>
            <a:r>
              <a:rPr lang="en-GB"/>
              <a:t>” with others less score (</a:t>
            </a:r>
            <a:r>
              <a:rPr lang="en-GB">
                <a:solidFill>
                  <a:schemeClr val="dk1"/>
                </a:solidFill>
              </a:rPr>
              <a:t>non-zero!</a:t>
            </a:r>
            <a:r>
              <a:rPr lang="en-GB"/>
              <a:t>) bboxes. Let’s denote it “</a:t>
            </a:r>
            <a:r>
              <a:rPr lang="en-GB">
                <a:solidFill>
                  <a:srgbClr val="00FF00"/>
                </a:solidFill>
              </a:rPr>
              <a:t>bbox_cur</a:t>
            </a:r>
            <a:r>
              <a:rPr lang="en-GB"/>
              <a:t>” </a:t>
            </a:r>
            <a:endParaRPr lang="en-GB"/>
          </a:p>
        </p:txBody>
      </p:sp>
      <p:sp>
        <p:nvSpPr>
          <p:cNvPr id="2351" name="Shape 2351"/>
          <p:cNvSpPr/>
          <p:nvPr/>
        </p:nvSpPr>
        <p:spPr>
          <a:xfrm rot="5400000">
            <a:off x="1242375" y="25188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52" name="Shape 2352"/>
          <p:cNvCxnSpPr>
            <a:stCxn id="2351" idx="1"/>
          </p:cNvCxnSpPr>
          <p:nvPr/>
        </p:nvCxnSpPr>
        <p:spPr>
          <a:xfrm rot="5400000" flipH="1">
            <a:off x="964575" y="1967625"/>
            <a:ext cx="1318200" cy="3573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FF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354" name="Shape 2354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355" name="Shape 235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5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7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2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3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4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5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6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7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8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9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0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0.5</a:t>
            </a:r>
            <a:endParaRPr sz="700" dirty="0"/>
          </a:p>
        </p:txBody>
      </p:sp>
      <p:sp>
        <p:nvSpPr>
          <p:cNvPr id="71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2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8" name="Shape 2007"/>
          <p:cNvSpPr txBox="1"/>
          <p:nvPr/>
        </p:nvSpPr>
        <p:spPr>
          <a:xfrm>
            <a:off x="171364" y="1198775"/>
            <a:ext cx="1285201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394" name="Shape 2394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5" name="Shape 2395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96" name="Shape 2396"/>
          <p:cNvCxnSpPr>
            <a:stCxn id="2395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397" name="Shape 2397"/>
          <p:cNvSpPr txBox="1"/>
          <p:nvPr/>
        </p:nvSpPr>
        <p:spPr>
          <a:xfrm>
            <a:off x="4396125" y="19141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IoU(</a:t>
            </a:r>
            <a:r>
              <a:rPr lang="en-GB">
                <a:solidFill>
                  <a:srgbClr val="FF9900"/>
                </a:solidFill>
              </a:rPr>
              <a:t>bbox_max</a:t>
            </a:r>
            <a:r>
              <a:rPr lang="en-GB"/>
              <a:t>, </a:t>
            </a:r>
            <a:r>
              <a:rPr lang="en-GB">
                <a:solidFill>
                  <a:srgbClr val="00FF00"/>
                </a:solidFill>
              </a:rPr>
              <a:t>bbox_cur</a:t>
            </a:r>
            <a:r>
              <a:rPr lang="en-GB"/>
              <a:t>) &gt; 0.5 then set 0 score to </a:t>
            </a:r>
            <a:r>
              <a:rPr lang="en-GB">
                <a:solidFill>
                  <a:srgbClr val="00FF00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398" name="Shape 2398"/>
          <p:cNvSpPr/>
          <p:nvPr/>
        </p:nvSpPr>
        <p:spPr>
          <a:xfrm rot="5400000">
            <a:off x="1242375" y="25188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99" name="Shape 2399"/>
          <p:cNvCxnSpPr>
            <a:stCxn id="2398" idx="1"/>
          </p:cNvCxnSpPr>
          <p:nvPr/>
        </p:nvCxnSpPr>
        <p:spPr>
          <a:xfrm rot="5400000" flipH="1">
            <a:off x="964575" y="1967625"/>
            <a:ext cx="1318200" cy="3573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FF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401" name="Shape 2401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402" name="Shape 240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5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7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2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3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4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5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6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7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8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9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0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0.5</a:t>
            </a:r>
            <a:endParaRPr sz="700" dirty="0"/>
          </a:p>
        </p:txBody>
      </p:sp>
      <p:sp>
        <p:nvSpPr>
          <p:cNvPr id="71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2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8" name="Shape 2007"/>
          <p:cNvSpPr txBox="1"/>
          <p:nvPr/>
        </p:nvSpPr>
        <p:spPr>
          <a:xfrm>
            <a:off x="171364" y="1198775"/>
            <a:ext cx="1285201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441" name="Shape 2441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442" name="Shape 2442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443" name="Shape 2443"/>
          <p:cNvCxnSpPr>
            <a:stCxn id="2442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444" name="Shape 2444"/>
          <p:cNvSpPr txBox="1"/>
          <p:nvPr/>
        </p:nvSpPr>
        <p:spPr>
          <a:xfrm>
            <a:off x="4396125" y="19141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IoU(</a:t>
            </a:r>
            <a:r>
              <a:rPr lang="en-GB">
                <a:solidFill>
                  <a:srgbClr val="FF9900"/>
                </a:solidFill>
              </a:rPr>
              <a:t>bbox_max</a:t>
            </a:r>
            <a:r>
              <a:rPr lang="en-GB"/>
              <a:t>, </a:t>
            </a:r>
            <a:r>
              <a:rPr lang="en-GB">
                <a:solidFill>
                  <a:srgbClr val="00FF00"/>
                </a:solidFill>
              </a:rPr>
              <a:t>bbox_cur</a:t>
            </a:r>
            <a:r>
              <a:rPr lang="en-GB"/>
              <a:t>) &gt; 0.5 then set 0 score to </a:t>
            </a:r>
            <a:r>
              <a:rPr lang="en-GB">
                <a:solidFill>
                  <a:srgbClr val="00FF00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445" name="Shape 2445"/>
          <p:cNvSpPr/>
          <p:nvPr/>
        </p:nvSpPr>
        <p:spPr>
          <a:xfrm rot="5400000">
            <a:off x="1242375" y="25188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446" name="Shape 2446"/>
          <p:cNvCxnSpPr>
            <a:stCxn id="2445" idx="1"/>
          </p:cNvCxnSpPr>
          <p:nvPr/>
        </p:nvCxnSpPr>
        <p:spPr>
          <a:xfrm rot="5400000" flipH="1">
            <a:off x="964575" y="1967625"/>
            <a:ext cx="1318200" cy="3573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FF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447" name="Shape 2447"/>
          <p:cNvSpPr txBox="1"/>
          <p:nvPr/>
        </p:nvSpPr>
        <p:spPr>
          <a:xfrm>
            <a:off x="4396125" y="27371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this case: set to 0.</a:t>
            </a:r>
            <a:endParaRPr lang="en-GB"/>
          </a:p>
        </p:txBody>
      </p:sp>
      <p:cxnSp>
        <p:nvCxnSpPr>
          <p:cNvPr id="2448" name="Shape 2448"/>
          <p:cNvCxnSpPr/>
          <p:nvPr/>
        </p:nvCxnSpPr>
        <p:spPr>
          <a:xfrm rot="10800000">
            <a:off x="1497625" y="1517775"/>
            <a:ext cx="2968800" cy="13281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50" name="Shape 2450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451" name="Shape 245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1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83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98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99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100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101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02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103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104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05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106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107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108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09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10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11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12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3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114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490" name="Shape 2490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1" name="Shape 2491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492" name="Shape 2492"/>
          <p:cNvCxnSpPr>
            <a:stCxn id="2491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493" name="Shape 2493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00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494" name="Shape 2494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495" name="Shape 2495"/>
          <p:cNvCxnSpPr>
            <a:stCxn id="2494" idx="1"/>
          </p:cNvCxnSpPr>
          <p:nvPr/>
        </p:nvCxnSpPr>
        <p:spPr>
          <a:xfrm rot="5400000" flipH="1">
            <a:off x="1047625" y="2103975"/>
            <a:ext cx="2080500" cy="846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497" name="Shape 2497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498" name="Shape 249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5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7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2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3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4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5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6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7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8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9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0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1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2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8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537" name="Shape 2537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8" name="Shape 2538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539" name="Shape 2539"/>
          <p:cNvCxnSpPr>
            <a:stCxn id="2538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540" name="Shape 2540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IoU(</a:t>
            </a:r>
            <a:r>
              <a:rPr lang="en-GB">
                <a:solidFill>
                  <a:srgbClr val="FF9900"/>
                </a:solidFill>
              </a:rPr>
              <a:t>bbox_max</a:t>
            </a:r>
            <a:r>
              <a:rPr lang="en-GB"/>
              <a:t>, </a:t>
            </a:r>
            <a:r>
              <a:rPr lang="en-GB">
                <a:solidFill>
                  <a:srgbClr val="0000FF"/>
                </a:solidFill>
              </a:rPr>
              <a:t>bbox_cur</a:t>
            </a:r>
            <a:r>
              <a:rPr lang="en-GB"/>
              <a:t>) &gt; 0.5 then set 0 score to </a:t>
            </a:r>
            <a:r>
              <a:rPr lang="en-GB">
                <a:solidFill>
                  <a:srgbClr val="00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541" name="Shape 2541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00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542" name="Shape 2542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543" name="Shape 2543"/>
          <p:cNvCxnSpPr>
            <a:stCxn id="2542" idx="1"/>
          </p:cNvCxnSpPr>
          <p:nvPr/>
        </p:nvCxnSpPr>
        <p:spPr>
          <a:xfrm rot="5400000" flipH="1">
            <a:off x="1047625" y="2103975"/>
            <a:ext cx="2080500" cy="846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545" name="Shape 2545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546" name="Shape 254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6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8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3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4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5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6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7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8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9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70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1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2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3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7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8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9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YOLO</a:t>
            </a:r>
            <a:endParaRPr lang="en-GB"/>
          </a:p>
        </p:txBody>
      </p:sp>
      <p:pic>
        <p:nvPicPr>
          <p:cNvPr id="58" name="Shape 58" descr="Screenshot from 2016-10-08 15:50:58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87900" y="3075299"/>
            <a:ext cx="8568199" cy="18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/>
        </p:nvSpPr>
        <p:spPr>
          <a:xfrm>
            <a:off x="2078850" y="2091475"/>
            <a:ext cx="49863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905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You Only Look Once: Unified, Real-Time Object Detection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1905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rgbClr val="FFFFFF"/>
                </a:highlight>
                <a:uFill>
                  <a:noFill/>
                </a:uFill>
                <a:hlinkClick r:id="rId2"/>
              </a:rPr>
              <a:t>Joseph Redmon</a:t>
            </a:r>
            <a:r>
              <a:rPr lang="en-GB" sz="1200">
                <a:highlight>
                  <a:srgbClr val="FFFFFF"/>
                </a:highlight>
              </a:rPr>
              <a:t>, </a:t>
            </a:r>
            <a:r>
              <a:rPr lang="en-GB" sz="1200">
                <a:highlight>
                  <a:srgbClr val="FFFFFF"/>
                </a:highlight>
                <a:uFill>
                  <a:noFill/>
                </a:uFill>
                <a:hlinkClick r:id="rId3"/>
              </a:rPr>
              <a:t>Santosh Divvala</a:t>
            </a:r>
            <a:r>
              <a:rPr lang="en-GB" sz="1200">
                <a:highlight>
                  <a:srgbClr val="FFFFFF"/>
                </a:highlight>
              </a:rPr>
              <a:t>, </a:t>
            </a:r>
            <a:r>
              <a:rPr lang="en-GB" sz="1200">
                <a:highlight>
                  <a:srgbClr val="FFFFFF"/>
                </a:highlight>
                <a:uFill>
                  <a:noFill/>
                </a:uFill>
                <a:hlinkClick r:id="rId4"/>
              </a:rPr>
              <a:t>Ross Girshick</a:t>
            </a:r>
            <a:r>
              <a:rPr lang="en-GB" sz="1200">
                <a:highlight>
                  <a:srgbClr val="FFFFFF"/>
                </a:highlight>
              </a:rPr>
              <a:t>, </a:t>
            </a:r>
            <a:r>
              <a:rPr lang="en-GB" sz="1200">
                <a:highlight>
                  <a:srgbClr val="FFFFFF"/>
                </a:highlight>
                <a:uFill>
                  <a:noFill/>
                </a:uFill>
                <a:hlinkClick r:id="rId5"/>
              </a:rPr>
              <a:t>Ali Farhadi</a:t>
            </a:r>
            <a:endParaRPr sz="1200"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585" name="Shape 2585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pic>
        <p:nvPicPr>
          <p:cNvPr id="2586" name="Shape 2586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7" name="Shape 2587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588" name="Shape 2588"/>
          <p:cNvCxnSpPr>
            <a:stCxn id="2587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589" name="Shape 2589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IoU(</a:t>
            </a:r>
            <a:r>
              <a:rPr lang="en-GB">
                <a:solidFill>
                  <a:srgbClr val="FF9900"/>
                </a:solidFill>
              </a:rPr>
              <a:t>bbox_max</a:t>
            </a:r>
            <a:r>
              <a:rPr lang="en-GB"/>
              <a:t>, </a:t>
            </a:r>
            <a:r>
              <a:rPr lang="en-GB">
                <a:solidFill>
                  <a:srgbClr val="0000FF"/>
                </a:solidFill>
              </a:rPr>
              <a:t>bbox_cur</a:t>
            </a:r>
            <a:r>
              <a:rPr lang="en-GB"/>
              <a:t>) &gt; 0.5 then set 0 score to </a:t>
            </a:r>
            <a:r>
              <a:rPr lang="en-GB">
                <a:solidFill>
                  <a:srgbClr val="00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590" name="Shape 2590"/>
          <p:cNvSpPr txBox="1"/>
          <p:nvPr/>
        </p:nvSpPr>
        <p:spPr>
          <a:xfrm>
            <a:off x="4402625" y="3499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this case: continue.</a:t>
            </a:r>
            <a:endParaRPr lang="en-GB"/>
          </a:p>
        </p:txBody>
      </p:sp>
      <p:sp>
        <p:nvSpPr>
          <p:cNvPr id="2591" name="Shape 2591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00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592" name="Shape 2592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593" name="Shape 2593"/>
          <p:cNvCxnSpPr>
            <a:stCxn id="2592" idx="1"/>
          </p:cNvCxnSpPr>
          <p:nvPr/>
        </p:nvCxnSpPr>
        <p:spPr>
          <a:xfrm rot="5400000" flipH="1">
            <a:off x="1047625" y="2103975"/>
            <a:ext cx="2080500" cy="846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595" name="Shape 259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7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9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4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5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6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7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8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9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70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71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2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3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4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7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8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80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634" name="Shape 2634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5" name="Shape 2635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636" name="Shape 2636"/>
          <p:cNvCxnSpPr>
            <a:stCxn id="2635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37" name="Shape 2637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638" name="Shape 2638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639" name="Shape 2639"/>
          <p:cNvCxnSpPr>
            <a:stCxn id="2638" idx="1"/>
          </p:cNvCxnSpPr>
          <p:nvPr/>
        </p:nvCxnSpPr>
        <p:spPr>
          <a:xfrm rot="5400000" flipH="1">
            <a:off x="1400425" y="1999575"/>
            <a:ext cx="1616700" cy="604800"/>
          </a:xfrm>
          <a:prstGeom prst="curvedConnector3">
            <a:avLst>
              <a:gd name="adj1" fmla="val 50002"/>
            </a:avLst>
          </a:prstGeom>
          <a:noFill/>
          <a:ln w="38100" cap="flat" cmpd="sng">
            <a:solidFill>
              <a:srgbClr val="FF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41" name="Shape 2641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642" name="Shape 26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5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7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2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3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4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5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6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7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8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9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0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1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2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8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681" name="Shape 2681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2" name="Shape 2682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683" name="Shape 2683"/>
          <p:cNvCxnSpPr>
            <a:stCxn id="2682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84" name="Shape 2684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685" name="Shape 2685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686" name="Shape 2686"/>
          <p:cNvCxnSpPr>
            <a:stCxn id="2685" idx="1"/>
          </p:cNvCxnSpPr>
          <p:nvPr/>
        </p:nvCxnSpPr>
        <p:spPr>
          <a:xfrm rot="5400000" flipH="1">
            <a:off x="1400425" y="1999575"/>
            <a:ext cx="1616700" cy="604800"/>
          </a:xfrm>
          <a:prstGeom prst="curvedConnector3">
            <a:avLst>
              <a:gd name="adj1" fmla="val 50002"/>
            </a:avLst>
          </a:prstGeom>
          <a:noFill/>
          <a:ln w="38100" cap="flat" cmpd="sng">
            <a:solidFill>
              <a:srgbClr val="FF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88" name="Shape 2688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IoU(</a:t>
            </a:r>
            <a:r>
              <a:rPr lang="en-GB">
                <a:solidFill>
                  <a:srgbClr val="FF9900"/>
                </a:solidFill>
              </a:rPr>
              <a:t>bbox_max</a:t>
            </a:r>
            <a:r>
              <a:rPr lang="en-GB"/>
              <a:t>,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) &gt; 0.5 then set 0 score to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689" name="Shape 2689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690" name="Shape 269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6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8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3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4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5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6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7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8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9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70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1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2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3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7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8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9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729" name="Shape 2729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0" name="Shape 2730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731" name="Shape 2731"/>
          <p:cNvCxnSpPr>
            <a:stCxn id="2730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732" name="Shape 2732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733" name="Shape 2733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734" name="Shape 2734"/>
          <p:cNvCxnSpPr>
            <a:stCxn id="2733" idx="1"/>
          </p:cNvCxnSpPr>
          <p:nvPr/>
        </p:nvCxnSpPr>
        <p:spPr>
          <a:xfrm rot="5400000" flipH="1">
            <a:off x="1400425" y="1999575"/>
            <a:ext cx="1616700" cy="604800"/>
          </a:xfrm>
          <a:prstGeom prst="curvedConnector3">
            <a:avLst>
              <a:gd name="adj1" fmla="val 50002"/>
            </a:avLst>
          </a:prstGeom>
          <a:noFill/>
          <a:ln w="38100" cap="flat" cmpd="sng">
            <a:solidFill>
              <a:srgbClr val="FF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736" name="Shape 2736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IoU(</a:t>
            </a:r>
            <a:r>
              <a:rPr lang="en-GB">
                <a:solidFill>
                  <a:srgbClr val="FF9900"/>
                </a:solidFill>
              </a:rPr>
              <a:t>bbox_max</a:t>
            </a:r>
            <a:r>
              <a:rPr lang="en-GB"/>
              <a:t>,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) &gt; 0.5 then set 0 score to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737" name="Shape 2737"/>
          <p:cNvSpPr txBox="1"/>
          <p:nvPr/>
        </p:nvSpPr>
        <p:spPr>
          <a:xfrm>
            <a:off x="4402625" y="3499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this case: continue.</a:t>
            </a:r>
            <a:endParaRPr lang="en-GB"/>
          </a:p>
        </p:txBody>
      </p:sp>
      <p:sp>
        <p:nvSpPr>
          <p:cNvPr id="2738" name="Shape 2738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739" name="Shape 273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7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9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4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5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6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7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8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9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70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71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2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3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4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7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8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80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746" name="Shape 2746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pic>
        <p:nvPicPr>
          <p:cNvPr id="2778" name="Shape 2778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9" name="Shape 2779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780" name="Shape 2780"/>
          <p:cNvCxnSpPr>
            <a:stCxn id="2779" idx="0"/>
          </p:cNvCxnSpPr>
          <p:nvPr/>
        </p:nvCxnSpPr>
        <p:spPr>
          <a:xfrm rot="5400000" flipH="1">
            <a:off x="605025" y="2083575"/>
            <a:ext cx="1488900" cy="296100"/>
          </a:xfrm>
          <a:prstGeom prst="curvedConnector3">
            <a:avLst>
              <a:gd name="adj1" fmla="val 49995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781" name="Shape 2781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782" name="Shape 2782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783" name="Shape 2783"/>
          <p:cNvCxnSpPr>
            <a:stCxn id="2782" idx="1"/>
          </p:cNvCxnSpPr>
          <p:nvPr/>
        </p:nvCxnSpPr>
        <p:spPr>
          <a:xfrm rot="5400000" flipH="1">
            <a:off x="1400425" y="1999575"/>
            <a:ext cx="1616700" cy="604800"/>
          </a:xfrm>
          <a:prstGeom prst="curvedConnector3">
            <a:avLst>
              <a:gd name="adj1" fmla="val 50002"/>
            </a:avLst>
          </a:prstGeom>
          <a:noFill/>
          <a:ln w="38100" cap="flat" cmpd="sng">
            <a:solidFill>
              <a:srgbClr val="FF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785" name="Shape 2785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IoU(</a:t>
            </a:r>
            <a:r>
              <a:rPr lang="en-GB">
                <a:solidFill>
                  <a:srgbClr val="FF9900"/>
                </a:solidFill>
              </a:rPr>
              <a:t>bbox_max</a:t>
            </a:r>
            <a:r>
              <a:rPr lang="en-GB"/>
              <a:t>,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) &gt; 0.5 then set 0 score to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786" name="Shape 2786"/>
          <p:cNvSpPr txBox="1"/>
          <p:nvPr/>
        </p:nvSpPr>
        <p:spPr>
          <a:xfrm>
            <a:off x="4402625" y="3499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this case: continue.</a:t>
            </a:r>
            <a:endParaRPr lang="en-GB"/>
          </a:p>
        </p:txBody>
      </p:sp>
      <p:sp>
        <p:nvSpPr>
          <p:cNvPr id="2787" name="Shape 2787"/>
          <p:cNvSpPr txBox="1"/>
          <p:nvPr/>
        </p:nvSpPr>
        <p:spPr>
          <a:xfrm>
            <a:off x="4402625" y="408572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this procedure for other “bbox_cur”. After that ...</a:t>
            </a:r>
            <a:endParaRPr lang="en-GB"/>
          </a:p>
        </p:txBody>
      </p:sp>
      <p:sp>
        <p:nvSpPr>
          <p:cNvPr id="2788" name="Shape 2788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789" name="Shape 278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8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50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5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6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7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8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9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70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71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72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3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4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5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7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8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9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81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796" name="Shape 2796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pic>
        <p:nvPicPr>
          <p:cNvPr id="2828" name="Shape 2828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29" name="Shape 2829"/>
          <p:cNvSpPr txBox="1"/>
          <p:nvPr/>
        </p:nvSpPr>
        <p:spPr>
          <a:xfrm>
            <a:off x="5164400" y="2076925"/>
            <a:ext cx="2628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bbox with big score. Let’s denote it “</a:t>
            </a:r>
            <a:r>
              <a:rPr lang="en-GB">
                <a:solidFill>
                  <a:srgbClr val="0000FF"/>
                </a:solidFill>
              </a:rPr>
              <a:t>bbox_max</a:t>
            </a:r>
            <a:r>
              <a:rPr lang="en-GB"/>
              <a:t>” </a:t>
            </a:r>
            <a:endParaRPr lang="en-GB"/>
          </a:p>
        </p:txBody>
      </p:sp>
      <p:sp>
        <p:nvSpPr>
          <p:cNvPr id="2831" name="Shape 2831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832" name="Shape 2832"/>
          <p:cNvCxnSpPr>
            <a:stCxn id="2831" idx="1"/>
          </p:cNvCxnSpPr>
          <p:nvPr/>
        </p:nvCxnSpPr>
        <p:spPr>
          <a:xfrm rot="5400000" flipH="1">
            <a:off x="1047625" y="2103975"/>
            <a:ext cx="2080500" cy="846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833" name="Shape 2833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834" name="Shape 283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3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5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0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1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2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3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4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5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6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7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68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69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0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1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2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5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6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873" name="Shape 2873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5" name="Shape 2875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876" name="Shape 2876"/>
          <p:cNvCxnSpPr>
            <a:stCxn id="2875" idx="1"/>
          </p:cNvCxnSpPr>
          <p:nvPr/>
        </p:nvCxnSpPr>
        <p:spPr>
          <a:xfrm rot="5400000" flipH="1">
            <a:off x="1047625" y="2103975"/>
            <a:ext cx="2080500" cy="846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877" name="Shape 2877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878" name="Shape 2878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879" name="Shape 2879"/>
          <p:cNvCxnSpPr>
            <a:stCxn id="2878" idx="1"/>
          </p:cNvCxnSpPr>
          <p:nvPr/>
        </p:nvCxnSpPr>
        <p:spPr>
          <a:xfrm rot="5400000" flipH="1">
            <a:off x="1400425" y="1999575"/>
            <a:ext cx="1616700" cy="6048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FF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880" name="Shape 2880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881" name="Shape 288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5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7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2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3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4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5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6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7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8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9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0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1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2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8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2920" name="Shape 2920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2" name="Shape 2922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923" name="Shape 2923"/>
          <p:cNvCxnSpPr>
            <a:stCxn id="2922" idx="1"/>
          </p:cNvCxnSpPr>
          <p:nvPr/>
        </p:nvCxnSpPr>
        <p:spPr>
          <a:xfrm rot="5400000" flipH="1">
            <a:off x="1047625" y="2103975"/>
            <a:ext cx="2080500" cy="846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24" name="Shape 2924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925" name="Shape 2925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926" name="Shape 2926"/>
          <p:cNvCxnSpPr>
            <a:stCxn id="2925" idx="1"/>
          </p:cNvCxnSpPr>
          <p:nvPr/>
        </p:nvCxnSpPr>
        <p:spPr>
          <a:xfrm rot="5400000" flipH="1">
            <a:off x="1400425" y="1999575"/>
            <a:ext cx="1616700" cy="6048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FF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27" name="Shape 2927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IoU(</a:t>
            </a:r>
            <a:r>
              <a:rPr lang="en-GB">
                <a:solidFill>
                  <a:srgbClr val="0000FF"/>
                </a:solidFill>
              </a:rPr>
              <a:t>bbox_max</a:t>
            </a:r>
            <a:r>
              <a:rPr lang="en-GB"/>
              <a:t>,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) &gt; 0.5 then set 0 score to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928" name="Shape 2928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929" name="Shape 29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6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48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3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4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5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6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7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8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9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70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71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2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3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6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7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8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0.2</a:t>
            </a:r>
            <a:endParaRPr sz="700" dirty="0"/>
          </a:p>
        </p:txBody>
      </p:sp>
      <p:sp>
        <p:nvSpPr>
          <p:cNvPr id="79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936" name="Shape 2936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pic>
        <p:nvPicPr>
          <p:cNvPr id="2968" name="Shape 2968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70" name="Shape 2970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971" name="Shape 2971"/>
          <p:cNvCxnSpPr>
            <a:stCxn id="2970" idx="1"/>
          </p:cNvCxnSpPr>
          <p:nvPr/>
        </p:nvCxnSpPr>
        <p:spPr>
          <a:xfrm rot="5400000" flipH="1">
            <a:off x="1047625" y="2103975"/>
            <a:ext cx="2080500" cy="846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72" name="Shape 2972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to next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973" name="Shape 2973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974" name="Shape 2974"/>
          <p:cNvCxnSpPr>
            <a:stCxn id="2973" idx="1"/>
          </p:cNvCxnSpPr>
          <p:nvPr/>
        </p:nvCxnSpPr>
        <p:spPr>
          <a:xfrm rot="5400000" flipH="1">
            <a:off x="1400425" y="1999575"/>
            <a:ext cx="1616700" cy="6048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FF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75" name="Shape 2975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IoU(</a:t>
            </a:r>
            <a:r>
              <a:rPr lang="en-GB">
                <a:solidFill>
                  <a:srgbClr val="0000FF"/>
                </a:solidFill>
              </a:rPr>
              <a:t>bbox_max</a:t>
            </a:r>
            <a:r>
              <a:rPr lang="en-GB"/>
              <a:t>,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) &gt; 0.5 then set 0 score to </a:t>
            </a:r>
            <a:r>
              <a:rPr lang="en-GB">
                <a:solidFill>
                  <a:srgbClr val="FF00FF"/>
                </a:solidFill>
              </a:rPr>
              <a:t>bbox_cur</a:t>
            </a:r>
            <a:r>
              <a:rPr lang="en-GB"/>
              <a:t>.</a:t>
            </a:r>
            <a:endParaRPr lang="en-GB"/>
          </a:p>
        </p:txBody>
      </p:sp>
      <p:sp>
        <p:nvSpPr>
          <p:cNvPr id="2976" name="Shape 2976"/>
          <p:cNvSpPr txBox="1"/>
          <p:nvPr/>
        </p:nvSpPr>
        <p:spPr>
          <a:xfrm>
            <a:off x="4418625" y="35007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this case: set to 0.</a:t>
            </a:r>
            <a:endParaRPr lang="en-GB"/>
          </a:p>
        </p:txBody>
      </p:sp>
      <p:cxnSp>
        <p:nvCxnSpPr>
          <p:cNvPr id="2977" name="Shape 2977"/>
          <p:cNvCxnSpPr/>
          <p:nvPr/>
        </p:nvCxnSpPr>
        <p:spPr>
          <a:xfrm rot="10800000">
            <a:off x="1880182" y="1467502"/>
            <a:ext cx="2582700" cy="21159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78" name="Shape 2978"/>
          <p:cNvSpPr txBox="1"/>
          <p:nvPr/>
        </p:nvSpPr>
        <p:spPr>
          <a:xfrm>
            <a:off x="4402625" y="408572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this procedure for other “bbox_max” and for other corresponding “bbox_cur”.</a:t>
            </a:r>
            <a:endParaRPr lang="en-GB"/>
          </a:p>
        </p:txBody>
      </p:sp>
      <p:sp>
        <p:nvSpPr>
          <p:cNvPr id="2979" name="Shape 2979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980" name="Shape 298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3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4" name="Shape 200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1x98</a:t>
            </a:r>
            <a:endParaRPr sz="600"/>
          </a:p>
        </p:txBody>
      </p:sp>
      <p:cxnSp>
        <p:nvCxnSpPr>
          <p:cNvPr id="85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100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101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102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103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104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105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106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107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108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109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110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11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12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13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114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5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altLang="zh-CN" sz="1000" b="1" dirty="0">
                <a:solidFill>
                  <a:srgbClr val="FF0000"/>
                </a:solidFill>
              </a:rPr>
              <a:t>0</a:t>
            </a:r>
            <a:endParaRPr lang="en-GB" altLang="zh-CN" sz="1000" b="1" dirty="0">
              <a:solidFill>
                <a:srgbClr val="FF0000"/>
              </a:solidFill>
            </a:endParaRPr>
          </a:p>
        </p:txBody>
      </p:sp>
      <p:sp>
        <p:nvSpPr>
          <p:cNvPr id="116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019" name="Shape 3019" descr="dog.jpg"/>
          <p:cNvPicPr preferRelativeResize="0"/>
          <p:nvPr/>
        </p:nvPicPr>
        <p:blipFill rotWithShape="1">
          <a:blip r:embed="rId1"/>
          <a:srcRect l="9281" r="8066"/>
          <a:stretch>
            <a:fillRect/>
          </a:stretch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1" name="Shape 3021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022" name="Shape 3022"/>
          <p:cNvCxnSpPr>
            <a:stCxn id="3021" idx="1"/>
          </p:cNvCxnSpPr>
          <p:nvPr/>
        </p:nvCxnSpPr>
        <p:spPr>
          <a:xfrm rot="5400000" flipH="1">
            <a:off x="1047625" y="2103975"/>
            <a:ext cx="2080500" cy="846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023" name="Shape 3023"/>
          <p:cNvSpPr txBox="1"/>
          <p:nvPr/>
        </p:nvSpPr>
        <p:spPr>
          <a:xfrm>
            <a:off x="4318000" y="186875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After comparison almost all pairs of bboxes the only two bboxes </a:t>
            </a:r>
            <a:r>
              <a:rPr lang="en-GB">
                <a:solidFill>
                  <a:schemeClr val="dk1"/>
                </a:solidFill>
              </a:rPr>
              <a:t>left with non-zero class score value</a:t>
            </a:r>
            <a:r>
              <a:rPr lang="en-GB"/>
              <a:t>.</a:t>
            </a:r>
            <a:endParaRPr lang="en-GB"/>
          </a:p>
        </p:txBody>
      </p:sp>
      <p:sp>
        <p:nvSpPr>
          <p:cNvPr id="3024" name="Shape 3024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sz="1800" b="1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3025" name="Shape 3025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026" name="Shape 3026"/>
          <p:cNvCxnSpPr>
            <a:stCxn id="3025" idx="0"/>
          </p:cNvCxnSpPr>
          <p:nvPr/>
        </p:nvCxnSpPr>
        <p:spPr>
          <a:xfrm rot="5400000" flipH="1">
            <a:off x="604875" y="2083425"/>
            <a:ext cx="1489200" cy="2961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027" name="Shape 30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5" name="Shape 200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6" name="Shape 201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Shape 201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Shape 201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Shape 201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Shape 201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201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201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Shape 201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201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201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Shape 202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202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202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202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Shape 202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bb20</a:t>
            </a:r>
            <a:endParaRPr sz="700"/>
          </a:p>
        </p:txBody>
      </p:sp>
      <p:sp>
        <p:nvSpPr>
          <p:cNvPr id="61" name="Shape 202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62" name="Shape 202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bb7</a:t>
            </a:r>
            <a:endParaRPr sz="700"/>
          </a:p>
        </p:txBody>
      </p:sp>
      <p:sp>
        <p:nvSpPr>
          <p:cNvPr id="63" name="Shape 202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bb47</a:t>
            </a:r>
            <a:endParaRPr sz="700"/>
          </a:p>
        </p:txBody>
      </p:sp>
      <p:sp>
        <p:nvSpPr>
          <p:cNvPr id="64" name="Shape 202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65" name="Shape 202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bb15</a:t>
            </a:r>
            <a:endParaRPr sz="700"/>
          </a:p>
        </p:txBody>
      </p:sp>
      <p:sp>
        <p:nvSpPr>
          <p:cNvPr id="66" name="Shape 203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bb8</a:t>
            </a:r>
            <a:endParaRPr sz="600"/>
          </a:p>
        </p:txBody>
      </p:sp>
      <p:sp>
        <p:nvSpPr>
          <p:cNvPr id="67" name="Shape 203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68" name="Shape 2032"/>
          <p:cNvSpPr txBox="1"/>
          <p:nvPr/>
        </p:nvSpPr>
        <p:spPr>
          <a:xfrm>
            <a:off x="1048874" y="1240725"/>
            <a:ext cx="476201" cy="32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0.8</a:t>
            </a:r>
            <a:endParaRPr sz="700" dirty="0"/>
          </a:p>
        </p:txBody>
      </p:sp>
      <p:sp>
        <p:nvSpPr>
          <p:cNvPr id="69" name="Shape 203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dirty="0" smtClean="0">
                <a:solidFill>
                  <a:srgbClr val="FF0000"/>
                </a:solidFill>
              </a:rPr>
              <a:t>0</a:t>
            </a:r>
            <a:endParaRPr sz="900" b="1" dirty="0">
              <a:solidFill>
                <a:srgbClr val="FF0000"/>
              </a:solidFill>
            </a:endParaRPr>
          </a:p>
        </p:txBody>
      </p:sp>
      <p:sp>
        <p:nvSpPr>
          <p:cNvPr id="70" name="Shape 203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dirty="0" smtClean="0"/>
              <a:t>0.3</a:t>
            </a:r>
            <a:endParaRPr sz="700" dirty="0"/>
          </a:p>
        </p:txBody>
      </p:sp>
      <p:sp>
        <p:nvSpPr>
          <p:cNvPr id="71" name="Shape 203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2" name="Shape 203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3" name="Shape 203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4" name="Shape 203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0</a:t>
            </a:r>
            <a:endParaRPr sz="600"/>
          </a:p>
        </p:txBody>
      </p:sp>
      <p:sp>
        <p:nvSpPr>
          <p:cNvPr id="75" name="Shape 204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" name="Shape 204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altLang="zh-CN" sz="1000" b="1" dirty="0">
                <a:solidFill>
                  <a:srgbClr val="FF0000"/>
                </a:solidFill>
              </a:rPr>
              <a:t>0</a:t>
            </a:r>
            <a:endParaRPr lang="en-GB" altLang="zh-CN" sz="1000" b="1" dirty="0">
              <a:solidFill>
                <a:srgbClr val="FF0000"/>
              </a:solidFill>
            </a:endParaRPr>
          </a:p>
        </p:txBody>
      </p:sp>
      <p:sp>
        <p:nvSpPr>
          <p:cNvPr id="77" name="Shape 2007"/>
          <p:cNvSpPr txBox="1"/>
          <p:nvPr/>
        </p:nvSpPr>
        <p:spPr>
          <a:xfrm>
            <a:off x="171364" y="1198775"/>
            <a:ext cx="856719" cy="3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/>
              <a:t>class: dog</a:t>
            </a:r>
            <a:endParaRPr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01" name="Shape 301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2" name="Shape 302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303" name="Shape 303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304" name="Shape 304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5" name="Shape 305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306" name="Shape 306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7" name="Shape 307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8" name="Shape 308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309" name="Shape 309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0" name="Shape 310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311" name="Shape 311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312" name="Shape 312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13" name="Shape 313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4" name="Shape 314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315" name="Shape 315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6" name="Shape 316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317" name="Shape 317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8" name="Shape 318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sp>
        <p:nvSpPr>
          <p:cNvPr id="319" name="Shape 319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0" name="Shape 320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321" name="Shape 321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2" name="Shape 322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sp>
        <p:nvSpPr>
          <p:cNvPr id="323" name="Shape 323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4" name="Shape 324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325" name="Shape 325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6" name="Shape 326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327" name="Shape 327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8" name="Shape 328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sp>
        <p:nvSpPr>
          <p:cNvPr id="329" name="Shape 329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330" name="Shape 330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1" name="Shape 331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332" name="Shape 332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3" name="Shape 333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4" name="Shape 334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335" name="Shape 335"/>
          <p:cNvSpPr txBox="1"/>
          <p:nvPr/>
        </p:nvSpPr>
        <p:spPr>
          <a:xfrm>
            <a:off x="7700000" y="10989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336" name="Shape 336"/>
          <p:cNvSpPr/>
          <p:nvPr/>
        </p:nvSpPr>
        <p:spPr>
          <a:xfrm flipH="1">
            <a:off x="7723244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337" name="Shape 337" descr="dog.jpg"/>
          <p:cNvPicPr preferRelativeResize="0"/>
          <p:nvPr/>
        </p:nvPicPr>
        <p:blipFill rotWithShape="1">
          <a:blip r:embed="rId1"/>
          <a:srcRect r="7715"/>
          <a:stretch>
            <a:fillRect/>
          </a:stretch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Shape 338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339" name="Shape 33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032" name="Shape 3032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33" name="Shape 3033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34" name="Shape 3034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35" name="Shape 3035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36" name="Shape 3036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037" name="Shape 3037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38" name="Shape 3038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39" name="Shape 3039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040" name="Shape 3040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041" name="Shape 3041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042" name="Shape 3042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043" name="Shape 3043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044" name="Shape 3044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045" name="Shape 3045"/>
          <p:cNvSpPr txBox="1"/>
          <p:nvPr/>
        </p:nvSpPr>
        <p:spPr>
          <a:xfrm>
            <a:off x="-32724" y="42931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Cat scores</a:t>
            </a:r>
            <a:endParaRPr sz="600"/>
          </a:p>
        </p:txBody>
      </p:sp>
      <p:sp>
        <p:nvSpPr>
          <p:cNvPr id="3046" name="Shape 3046"/>
          <p:cNvSpPr/>
          <p:nvPr/>
        </p:nvSpPr>
        <p:spPr>
          <a:xfrm>
            <a:off x="558275" y="517050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047" name="Shape 3047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48" name="Shape 3048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3049" name="Shape 3049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50" name="Shape 3050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51" name="Shape 3051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52" name="Shape 3052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53" name="Shape 3053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054" name="Shape 3054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55" name="Shape 3055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56" name="Shape 3056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057" name="Shape 3057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058" name="Shape 3058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059" name="Shape 3059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060" name="Shape 3060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061" name="Shape 3061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062" name="Shape 3062"/>
          <p:cNvSpPr/>
          <p:nvPr/>
        </p:nvSpPr>
        <p:spPr>
          <a:xfrm>
            <a:off x="2748150" y="518963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63" name="Shape 3063"/>
          <p:cNvSpPr txBox="1"/>
          <p:nvPr/>
        </p:nvSpPr>
        <p:spPr>
          <a:xfrm>
            <a:off x="2893774" y="4405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064" name="Shape 3064"/>
          <p:cNvSpPr txBox="1"/>
          <p:nvPr/>
        </p:nvSpPr>
        <p:spPr>
          <a:xfrm>
            <a:off x="3272970" y="4405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065" name="Shape 3065"/>
          <p:cNvSpPr txBox="1"/>
          <p:nvPr/>
        </p:nvSpPr>
        <p:spPr>
          <a:xfrm>
            <a:off x="3807799" y="4341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066" name="Shape 3066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67" name="Shape 3067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3068" name="Shape 3068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69" name="Shape 3069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70" name="Shape 3070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71" name="Shape 3071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72" name="Shape 3072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073" name="Shape 3073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74" name="Shape 3074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75" name="Shape 3075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076" name="Shape 3076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077" name="Shape 3077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078" name="Shape 3078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079" name="Shape 3079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080" name="Shape 3080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081" name="Shape 3081"/>
          <p:cNvSpPr/>
          <p:nvPr/>
        </p:nvSpPr>
        <p:spPr>
          <a:xfrm>
            <a:off x="4894650" y="517038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82" name="Shape 3082"/>
          <p:cNvSpPr txBox="1"/>
          <p:nvPr/>
        </p:nvSpPr>
        <p:spPr>
          <a:xfrm>
            <a:off x="5768085" y="43414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083" name="Shape 3083"/>
          <p:cNvSpPr txBox="1"/>
          <p:nvPr/>
        </p:nvSpPr>
        <p:spPr>
          <a:xfrm>
            <a:off x="6140022" y="4322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084" name="Shape 3084"/>
          <p:cNvSpPr txBox="1"/>
          <p:nvPr/>
        </p:nvSpPr>
        <p:spPr>
          <a:xfrm>
            <a:off x="5954299" y="4322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085" name="Shape 3085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cxnSp>
        <p:nvCxnSpPr>
          <p:cNvPr id="3086" name="Shape 3086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87" name="Shape 3087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88" name="Shape 3088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89" name="Shape 3089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90" name="Shape 3090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91" name="Shape 3091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092" name="Shape 3092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93" name="Shape 3093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94" name="Shape 3094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095" name="Shape 3095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096" name="Shape 3096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097" name="Shape 3097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098" name="Shape 3098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099" name="Shape 3099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100" name="Shape 3100"/>
          <p:cNvSpPr/>
          <p:nvPr/>
        </p:nvSpPr>
        <p:spPr>
          <a:xfrm>
            <a:off x="6933375" y="527263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01" name="Shape 3101"/>
          <p:cNvSpPr txBox="1"/>
          <p:nvPr/>
        </p:nvSpPr>
        <p:spPr>
          <a:xfrm>
            <a:off x="7806810" y="44437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02" name="Shape 3102"/>
          <p:cNvSpPr txBox="1"/>
          <p:nvPr/>
        </p:nvSpPr>
        <p:spPr>
          <a:xfrm>
            <a:off x="8178747" y="4424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03" name="Shape 3103"/>
          <p:cNvSpPr txBox="1"/>
          <p:nvPr/>
        </p:nvSpPr>
        <p:spPr>
          <a:xfrm>
            <a:off x="7993024" y="4424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04" name="Shape 3104"/>
          <p:cNvSpPr txBox="1"/>
          <p:nvPr/>
        </p:nvSpPr>
        <p:spPr>
          <a:xfrm>
            <a:off x="7270306" y="448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05" name="Shape 3105"/>
          <p:cNvSpPr txBox="1"/>
          <p:nvPr/>
        </p:nvSpPr>
        <p:spPr>
          <a:xfrm>
            <a:off x="3049800" y="4553500"/>
            <a:ext cx="3044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this procedure for next class</a:t>
            </a:r>
            <a:endParaRPr lang="en-GB"/>
          </a:p>
        </p:txBody>
      </p:sp>
      <p:sp>
        <p:nvSpPr>
          <p:cNvPr id="3106" name="Shape 3106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107" name="Shape 3107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108" name="Shape 310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113" name="Shape 3113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14" name="Shape 3114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15" name="Shape 3115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16" name="Shape 3116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17" name="Shape 3117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118" name="Shape 3118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19" name="Shape 3119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20" name="Shape 3120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121" name="Shape 3121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122" name="Shape 3122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123" name="Shape 3123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124" name="Shape 3124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125" name="Shape 3125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126" name="Shape 3126"/>
          <p:cNvSpPr txBox="1"/>
          <p:nvPr/>
        </p:nvSpPr>
        <p:spPr>
          <a:xfrm>
            <a:off x="-51862" y="2388375"/>
            <a:ext cx="7215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person scores</a:t>
            </a:r>
            <a:endParaRPr sz="600"/>
          </a:p>
        </p:txBody>
      </p:sp>
      <p:sp>
        <p:nvSpPr>
          <p:cNvPr id="3127" name="Shape 3127"/>
          <p:cNvSpPr/>
          <p:nvPr/>
        </p:nvSpPr>
        <p:spPr>
          <a:xfrm>
            <a:off x="558275" y="2466686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128" name="Shape 3128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29" name="Shape 3129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3130" name="Shape 3130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31" name="Shape 3131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32" name="Shape 3132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33" name="Shape 3133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34" name="Shape 3134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135" name="Shape 3135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36" name="Shape 3136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37" name="Shape 3137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138" name="Shape 3138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139" name="Shape 3139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140" name="Shape 3140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141" name="Shape 3141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142" name="Shape 3142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143" name="Shape 3143"/>
          <p:cNvSpPr/>
          <p:nvPr/>
        </p:nvSpPr>
        <p:spPr>
          <a:xfrm>
            <a:off x="2748150" y="2462222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44" name="Shape 3144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45" name="Shape 3145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46" name="Shape 3146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147" name="Shape 3147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48" name="Shape 3148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3149" name="Shape 3149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50" name="Shape 3150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51" name="Shape 3151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52" name="Shape 3152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53" name="Shape 3153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154" name="Shape 3154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55" name="Shape 3155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56" name="Shape 3156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157" name="Shape 3157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158" name="Shape 3158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159" name="Shape 3159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160" name="Shape 3160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161" name="Shape 3161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162" name="Shape 3162"/>
          <p:cNvSpPr/>
          <p:nvPr/>
        </p:nvSpPr>
        <p:spPr>
          <a:xfrm>
            <a:off x="4894650" y="2466355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63" name="Shape 3163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64" name="Shape 3164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65" name="Shape 3165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166" name="Shape 3166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67" name="Shape 3167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68" name="Shape 3168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69" name="Shape 3169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70" name="Shape 3170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71" name="Shape 3171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172" name="Shape 3172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73" name="Shape 3173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74" name="Shape 3174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175" name="Shape 3175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176" name="Shape 3176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177" name="Shape 3177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178" name="Shape 3178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179" name="Shape 3179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180" name="Shape 3180"/>
          <p:cNvSpPr/>
          <p:nvPr/>
        </p:nvSpPr>
        <p:spPr>
          <a:xfrm>
            <a:off x="6933375" y="2464145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81" name="Shape 3181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82" name="Shape 3182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83" name="Shape 3183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84" name="Shape 3184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185" name="Shape 3185"/>
          <p:cNvSpPr txBox="1"/>
          <p:nvPr/>
        </p:nvSpPr>
        <p:spPr>
          <a:xfrm>
            <a:off x="3049800" y="4553500"/>
            <a:ext cx="3044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this procedure for all classes</a:t>
            </a:r>
            <a:endParaRPr lang="en-GB"/>
          </a:p>
        </p:txBody>
      </p:sp>
      <p:sp>
        <p:nvSpPr>
          <p:cNvPr id="3186" name="Shape 3186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sp>
        <p:nvSpPr>
          <p:cNvPr id="3187" name="Shape 3187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188" name="Shape 3188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189" name="Shape 318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194" name="Shape 3194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95" name="Shape 3195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96" name="Shape 3196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97" name="Shape 3197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98" name="Shape 3198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199" name="Shape 3199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00" name="Shape 3200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01" name="Shape 3201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202" name="Shape 3202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203" name="Shape 3203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204" name="Shape 3204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205" name="Shape 3205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206" name="Shape 3206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207" name="Shape 3207"/>
          <p:cNvSpPr txBox="1"/>
          <p:nvPr/>
        </p:nvSpPr>
        <p:spPr>
          <a:xfrm>
            <a:off x="-51862" y="2388375"/>
            <a:ext cx="7215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person scores</a:t>
            </a:r>
            <a:endParaRPr sz="600"/>
          </a:p>
        </p:txBody>
      </p:sp>
      <p:sp>
        <p:nvSpPr>
          <p:cNvPr id="3208" name="Shape 3208"/>
          <p:cNvSpPr/>
          <p:nvPr/>
        </p:nvSpPr>
        <p:spPr>
          <a:xfrm>
            <a:off x="558275" y="2466686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209" name="Shape 3209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10" name="Shape 3210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3211" name="Shape 3211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12" name="Shape 3212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13" name="Shape 3213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14" name="Shape 3214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15" name="Shape 3215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216" name="Shape 3216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17" name="Shape 3217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18" name="Shape 3218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219" name="Shape 3219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220" name="Shape 3220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221" name="Shape 3221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222" name="Shape 3222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223" name="Shape 3223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224" name="Shape 3224"/>
          <p:cNvSpPr/>
          <p:nvPr/>
        </p:nvSpPr>
        <p:spPr>
          <a:xfrm>
            <a:off x="2748150" y="2462222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25" name="Shape 3225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26" name="Shape 3226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27" name="Shape 3227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228" name="Shape 3228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29" name="Shape 3229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3230" name="Shape 3230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31" name="Shape 3231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32" name="Shape 3232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33" name="Shape 3233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34" name="Shape 3234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235" name="Shape 3235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36" name="Shape 3236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37" name="Shape 3237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238" name="Shape 3238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239" name="Shape 3239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240" name="Shape 3240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241" name="Shape 3241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242" name="Shape 3242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243" name="Shape 3243"/>
          <p:cNvSpPr/>
          <p:nvPr/>
        </p:nvSpPr>
        <p:spPr>
          <a:xfrm>
            <a:off x="4894650" y="2466355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44" name="Shape 3244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45" name="Shape 3245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46" name="Shape 3246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247" name="Shape 3247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48" name="Shape 3248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49" name="Shape 3249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50" name="Shape 3250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51" name="Shape 3251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52" name="Shape 3252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253" name="Shape 3253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54" name="Shape 3254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55" name="Shape 3255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256" name="Shape 3256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257" name="Shape 3257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258" name="Shape 3258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259" name="Shape 3259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260" name="Shape 3260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261" name="Shape 3261"/>
          <p:cNvSpPr/>
          <p:nvPr/>
        </p:nvSpPr>
        <p:spPr>
          <a:xfrm>
            <a:off x="6933375" y="2464145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62" name="Shape 3262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63" name="Shape 3263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64" name="Shape 3264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65" name="Shape 3265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66" name="Shape 3266"/>
          <p:cNvSpPr txBox="1"/>
          <p:nvPr/>
        </p:nvSpPr>
        <p:spPr>
          <a:xfrm>
            <a:off x="6252225" y="2838250"/>
            <a:ext cx="2719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After this procedure - 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lot of zeros</a:t>
            </a:r>
            <a:endParaRPr lang="en-GB"/>
          </a:p>
        </p:txBody>
      </p:sp>
      <p:sp>
        <p:nvSpPr>
          <p:cNvPr id="3267" name="Shape 3267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sp>
        <p:nvSpPr>
          <p:cNvPr id="3268" name="Shape 3268"/>
          <p:cNvSpPr/>
          <p:nvPr/>
        </p:nvSpPr>
        <p:spPr>
          <a:xfrm rot="5400000">
            <a:off x="7608200" y="1996525"/>
            <a:ext cx="91200" cy="1477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69" name="Shape 3269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70" name="Shape 3270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71" name="Shape 3271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72" name="Shape 3272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73" name="Shape 3273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74" name="Shape 3274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275" name="Shape 3275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276" name="Shape 3276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277" name="Shape 327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282" name="Shape 3282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83" name="Shape 3283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84" name="Shape 3284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85" name="Shape 3285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86" name="Shape 3286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287" name="Shape 3287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88" name="Shape 3288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89" name="Shape 3289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290" name="Shape 3290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291" name="Shape 3291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292" name="Shape 3292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293" name="Shape 3293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294" name="Shape 3294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295" name="Shape 3295"/>
          <p:cNvSpPr txBox="1"/>
          <p:nvPr/>
        </p:nvSpPr>
        <p:spPr>
          <a:xfrm>
            <a:off x="-51862" y="2388375"/>
            <a:ext cx="7215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person scores</a:t>
            </a:r>
            <a:endParaRPr sz="600"/>
          </a:p>
        </p:txBody>
      </p:sp>
      <p:sp>
        <p:nvSpPr>
          <p:cNvPr id="3296" name="Shape 3296"/>
          <p:cNvSpPr/>
          <p:nvPr/>
        </p:nvSpPr>
        <p:spPr>
          <a:xfrm>
            <a:off x="558275" y="2466686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297" name="Shape 3297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8" name="Shape 3298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3299" name="Shape 3299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0" name="Shape 3300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1" name="Shape 3301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2" name="Shape 3302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3" name="Shape 3303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304" name="Shape 3304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5" name="Shape 3305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6" name="Shape 3306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307" name="Shape 3307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308" name="Shape 3308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309" name="Shape 3309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310" name="Shape 3310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311" name="Shape 3311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312" name="Shape 3312"/>
          <p:cNvSpPr/>
          <p:nvPr/>
        </p:nvSpPr>
        <p:spPr>
          <a:xfrm>
            <a:off x="2748150" y="2462222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13" name="Shape 3313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14" name="Shape 3314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15" name="Shape 3315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316" name="Shape 3316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17" name="Shape 3317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3318" name="Shape 3318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19" name="Shape 3319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20" name="Shape 3320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21" name="Shape 3321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22" name="Shape 3322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323" name="Shape 3323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24" name="Shape 3324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25" name="Shape 3325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326" name="Shape 3326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327" name="Shape 3327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328" name="Shape 3328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329" name="Shape 3329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330" name="Shape 3330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331" name="Shape 3331"/>
          <p:cNvSpPr/>
          <p:nvPr/>
        </p:nvSpPr>
        <p:spPr>
          <a:xfrm>
            <a:off x="4894650" y="2466355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32" name="Shape 3332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33" name="Shape 3333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34" name="Shape 3334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335" name="Shape 3335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36" name="Shape 3336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37" name="Shape 3337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38" name="Shape 3338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39" name="Shape 3339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40" name="Shape 3340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341" name="Shape 3341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42" name="Shape 3342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43" name="Shape 3343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344" name="Shape 3344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345" name="Shape 3345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346" name="Shape 3346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347" name="Shape 3347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348" name="Shape 3348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349" name="Shape 3349"/>
          <p:cNvSpPr/>
          <p:nvPr/>
        </p:nvSpPr>
        <p:spPr>
          <a:xfrm>
            <a:off x="6933375" y="2464145"/>
            <a:ext cx="1441200" cy="114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50" name="Shape 3350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51" name="Shape 3351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52" name="Shape 3352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53" name="Shape 3353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54" name="Shape 3354"/>
          <p:cNvSpPr txBox="1"/>
          <p:nvPr/>
        </p:nvSpPr>
        <p:spPr>
          <a:xfrm>
            <a:off x="6495975" y="2838250"/>
            <a:ext cx="2316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Select bboxes to draw by class score values</a:t>
            </a:r>
            <a:endParaRPr lang="en-GB"/>
          </a:p>
        </p:txBody>
      </p:sp>
      <p:sp>
        <p:nvSpPr>
          <p:cNvPr id="3355" name="Shape 3355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sp>
        <p:nvSpPr>
          <p:cNvPr id="3356" name="Shape 3356"/>
          <p:cNvSpPr/>
          <p:nvPr/>
        </p:nvSpPr>
        <p:spPr>
          <a:xfrm rot="5400000">
            <a:off x="7608200" y="1996525"/>
            <a:ext cx="91200" cy="14772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57" name="Shape 3357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58" name="Shape 3358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59" name="Shape 3359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60" name="Shape 3360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61" name="Shape 3361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62" name="Shape 3362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63" name="Shape 3363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364" name="Shape 3364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365" name="Shape 336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370" name="Shape 3370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71" name="Shape 3371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72" name="Shape 3372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73" name="Shape 3373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74" name="Shape 3374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375" name="Shape 3375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76" name="Shape 3376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77" name="Shape 3377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378" name="Shape 3378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379" name="Shape 3379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380" name="Shape 3380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381" name="Shape 3381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382" name="Shape 3382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cxnSp>
        <p:nvCxnSpPr>
          <p:cNvPr id="3383" name="Shape 3383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84" name="Shape 3384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3385" name="Shape 3385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86" name="Shape 3386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87" name="Shape 3387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88" name="Shape 3388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89" name="Shape 3389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390" name="Shape 3390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91" name="Shape 3391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92" name="Shape 3392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393" name="Shape 3393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394" name="Shape 3394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395" name="Shape 3395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396" name="Shape 3396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397" name="Shape 3397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398" name="Shape 3398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399" name="Shape 3399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00" name="Shape 3400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401" name="Shape 3401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02" name="Shape 3402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3403" name="Shape 3403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04" name="Shape 3404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05" name="Shape 3405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06" name="Shape 3406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07" name="Shape 3407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408" name="Shape 3408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09" name="Shape 3409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10" name="Shape 3410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411" name="Shape 3411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412" name="Shape 3412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413" name="Shape 3413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414" name="Shape 3414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415" name="Shape 3415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416" name="Shape 3416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17" name="Shape 3417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18" name="Shape 3418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419" name="Shape 3419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20" name="Shape 3420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21" name="Shape 3421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22" name="Shape 3422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23" name="Shape 3423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24" name="Shape 3424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425" name="Shape 3425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26" name="Shape 3426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27" name="Shape 3427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428" name="Shape 3428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429" name="Shape 3429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430" name="Shape 3430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431" name="Shape 3431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432" name="Shape 3432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433" name="Shape 3433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34" name="Shape 3434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35" name="Shape 3435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36" name="Shape 3436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437" name="Shape 3437"/>
          <p:cNvCxnSpPr>
            <a:stCxn id="3420" idx="3"/>
            <a:endCxn id="3438" idx="0"/>
          </p:cNvCxnSpPr>
          <p:nvPr/>
        </p:nvCxnSpPr>
        <p:spPr>
          <a:xfrm rot="-5400000" flipH="1">
            <a:off x="6870068" y="2755652"/>
            <a:ext cx="267600" cy="600"/>
          </a:xfrm>
          <a:prstGeom prst="curvedConnector3">
            <a:avLst>
              <a:gd name="adj1" fmla="val 5001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38" name="Shape 3438"/>
          <p:cNvSpPr/>
          <p:nvPr/>
        </p:nvSpPr>
        <p:spPr>
          <a:xfrm>
            <a:off x="6110925" y="2889850"/>
            <a:ext cx="1785300" cy="318600"/>
          </a:xfrm>
          <a:prstGeom prst="parallelogram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class = max_index(scores for bb3);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 = max(scores for bb3);</a:t>
            </a:r>
            <a:endParaRPr sz="600"/>
          </a:p>
        </p:txBody>
      </p:sp>
      <p:sp>
        <p:nvSpPr>
          <p:cNvPr id="3439" name="Shape 3439"/>
          <p:cNvSpPr/>
          <p:nvPr/>
        </p:nvSpPr>
        <p:spPr>
          <a:xfrm>
            <a:off x="6474825" y="3466300"/>
            <a:ext cx="1058100" cy="437700"/>
          </a:xfrm>
          <a:prstGeom prst="diamon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 &gt; 0</a:t>
            </a:r>
            <a:endParaRPr sz="600"/>
          </a:p>
        </p:txBody>
      </p:sp>
      <p:cxnSp>
        <p:nvCxnSpPr>
          <p:cNvPr id="3440" name="Shape 3440"/>
          <p:cNvCxnSpPr>
            <a:stCxn id="3438" idx="4"/>
            <a:endCxn id="3439" idx="0"/>
          </p:cNvCxnSpPr>
          <p:nvPr/>
        </p:nvCxnSpPr>
        <p:spPr>
          <a:xfrm rot="-5400000" flipH="1">
            <a:off x="6874875" y="3337150"/>
            <a:ext cx="258000" cy="600"/>
          </a:xfrm>
          <a:prstGeom prst="curvedConnector3">
            <a:avLst>
              <a:gd name="adj1" fmla="val 5002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41" name="Shape 3441"/>
          <p:cNvCxnSpPr>
            <a:stCxn id="3439" idx="2"/>
            <a:endCxn id="3442" idx="0"/>
          </p:cNvCxnSpPr>
          <p:nvPr/>
        </p:nvCxnSpPr>
        <p:spPr>
          <a:xfrm>
            <a:off x="7003875" y="3904000"/>
            <a:ext cx="0" cy="32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43" name="Shape 3443"/>
          <p:cNvCxnSpPr>
            <a:stCxn id="3439" idx="1"/>
            <a:endCxn id="3444" idx="3"/>
          </p:cNvCxnSpPr>
          <p:nvPr/>
        </p:nvCxnSpPr>
        <p:spPr>
          <a:xfrm rot="10800000">
            <a:off x="6083925" y="3685150"/>
            <a:ext cx="39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45" name="Shape 3445"/>
          <p:cNvSpPr txBox="1"/>
          <p:nvPr/>
        </p:nvSpPr>
        <p:spPr>
          <a:xfrm>
            <a:off x="6747413" y="389762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yes</a:t>
            </a:r>
            <a:endParaRPr sz="600"/>
          </a:p>
        </p:txBody>
      </p:sp>
      <p:sp>
        <p:nvSpPr>
          <p:cNvPr id="3446" name="Shape 3446"/>
          <p:cNvSpPr txBox="1"/>
          <p:nvPr/>
        </p:nvSpPr>
        <p:spPr>
          <a:xfrm>
            <a:off x="6140013" y="347047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no</a:t>
            </a:r>
            <a:endParaRPr sz="600"/>
          </a:p>
        </p:txBody>
      </p:sp>
      <p:sp>
        <p:nvSpPr>
          <p:cNvPr id="3442" name="Shape 3442"/>
          <p:cNvSpPr txBox="1"/>
          <p:nvPr/>
        </p:nvSpPr>
        <p:spPr>
          <a:xfrm>
            <a:off x="6369225" y="4231925"/>
            <a:ext cx="1269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draw bbox with class color</a:t>
            </a:r>
            <a:endParaRPr sz="600"/>
          </a:p>
        </p:txBody>
      </p:sp>
      <p:sp>
        <p:nvSpPr>
          <p:cNvPr id="3444" name="Shape 3444"/>
          <p:cNvSpPr txBox="1"/>
          <p:nvPr/>
        </p:nvSpPr>
        <p:spPr>
          <a:xfrm>
            <a:off x="5555725" y="3562000"/>
            <a:ext cx="528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skip bbox</a:t>
            </a:r>
            <a:endParaRPr sz="600"/>
          </a:p>
        </p:txBody>
      </p:sp>
      <p:pic>
        <p:nvPicPr>
          <p:cNvPr id="3447" name="Shape 3447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895575" y="4480550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8" name="Shape 3448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5379175" y="3599971"/>
            <a:ext cx="216600" cy="2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9" name="Shape 3449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sp>
        <p:nvSpPr>
          <p:cNvPr id="3450" name="Shape 3450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51" name="Shape 3451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52" name="Shape 3452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53" name="Shape 3453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54" name="Shape 3454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55" name="Shape 3455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56" name="Shape 3456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457" name="Shape 3457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458" name="Shape 345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463" name="Shape 3463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64" name="Shape 3464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65" name="Shape 3465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66" name="Shape 3466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67" name="Shape 3467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468" name="Shape 3468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69" name="Shape 3469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70" name="Shape 3470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471" name="Shape 3471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472" name="Shape 3472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473" name="Shape 3473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474" name="Shape 3474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475" name="Shape 3475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cxnSp>
        <p:nvCxnSpPr>
          <p:cNvPr id="3476" name="Shape 3476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77" name="Shape 3477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3478" name="Shape 3478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79" name="Shape 3479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80" name="Shape 3480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81" name="Shape 3481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82" name="Shape 3482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483" name="Shape 3483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84" name="Shape 3484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85" name="Shape 3485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486" name="Shape 3486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487" name="Shape 3487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488" name="Shape 3488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489" name="Shape 3489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490" name="Shape 3490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491" name="Shape 3491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92" name="Shape 3492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493" name="Shape 3493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494" name="Shape 3494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95" name="Shape 3495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3496" name="Shape 3496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97" name="Shape 3497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98" name="Shape 3498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99" name="Shape 3499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00" name="Shape 3500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501" name="Shape 3501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02" name="Shape 3502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03" name="Shape 3503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504" name="Shape 3504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505" name="Shape 3505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506" name="Shape 3506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507" name="Shape 3507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508" name="Shape 3508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509" name="Shape 3509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10" name="Shape 3510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11" name="Shape 3511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512" name="Shape 3512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13" name="Shape 3513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14" name="Shape 3514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15" name="Shape 3515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16" name="Shape 3516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17" name="Shape 3517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518" name="Shape 3518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19" name="Shape 3519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20" name="Shape 3520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521" name="Shape 3521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522" name="Shape 3522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523" name="Shape 3523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524" name="Shape 3524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525" name="Shape 3525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526" name="Shape 3526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27" name="Shape 3527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28" name="Shape 3528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29" name="Shape 3529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530" name="Shape 3530"/>
          <p:cNvCxnSpPr>
            <a:stCxn id="3514" idx="3"/>
            <a:endCxn id="3531" idx="0"/>
          </p:cNvCxnSpPr>
          <p:nvPr/>
        </p:nvCxnSpPr>
        <p:spPr>
          <a:xfrm rot="5400000">
            <a:off x="7056268" y="2755202"/>
            <a:ext cx="269700" cy="51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31" name="Shape 3531"/>
          <p:cNvSpPr/>
          <p:nvPr/>
        </p:nvSpPr>
        <p:spPr>
          <a:xfrm>
            <a:off x="6295875" y="2892600"/>
            <a:ext cx="1785300" cy="318600"/>
          </a:xfrm>
          <a:prstGeom prst="parallelogram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class = max_index(scores for bb1);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 = max(scores for bb1);</a:t>
            </a:r>
            <a:endParaRPr sz="600"/>
          </a:p>
        </p:txBody>
      </p:sp>
      <p:sp>
        <p:nvSpPr>
          <p:cNvPr id="3532" name="Shape 3532"/>
          <p:cNvSpPr/>
          <p:nvPr/>
        </p:nvSpPr>
        <p:spPr>
          <a:xfrm>
            <a:off x="6659775" y="3469050"/>
            <a:ext cx="1058100" cy="437700"/>
          </a:xfrm>
          <a:prstGeom prst="diamon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 &gt; 0</a:t>
            </a:r>
            <a:endParaRPr sz="600"/>
          </a:p>
        </p:txBody>
      </p:sp>
      <p:cxnSp>
        <p:nvCxnSpPr>
          <p:cNvPr id="3533" name="Shape 3533"/>
          <p:cNvCxnSpPr>
            <a:stCxn id="3531" idx="4"/>
            <a:endCxn id="3532" idx="0"/>
          </p:cNvCxnSpPr>
          <p:nvPr/>
        </p:nvCxnSpPr>
        <p:spPr>
          <a:xfrm rot="-5400000" flipH="1">
            <a:off x="7059825" y="3339900"/>
            <a:ext cx="258000" cy="600"/>
          </a:xfrm>
          <a:prstGeom prst="curvedConnector3">
            <a:avLst>
              <a:gd name="adj1" fmla="val 5002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34" name="Shape 3534"/>
          <p:cNvCxnSpPr>
            <a:stCxn id="3532" idx="2"/>
            <a:endCxn id="3535" idx="0"/>
          </p:cNvCxnSpPr>
          <p:nvPr/>
        </p:nvCxnSpPr>
        <p:spPr>
          <a:xfrm>
            <a:off x="7188825" y="3906750"/>
            <a:ext cx="4800" cy="330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36" name="Shape 3536"/>
          <p:cNvCxnSpPr>
            <a:stCxn id="3532" idx="1"/>
            <a:endCxn id="3537" idx="3"/>
          </p:cNvCxnSpPr>
          <p:nvPr/>
        </p:nvCxnSpPr>
        <p:spPr>
          <a:xfrm rot="10800000">
            <a:off x="6268875" y="3687900"/>
            <a:ext cx="39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38" name="Shape 3538"/>
          <p:cNvSpPr txBox="1"/>
          <p:nvPr/>
        </p:nvSpPr>
        <p:spPr>
          <a:xfrm>
            <a:off x="6932363" y="390037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yes</a:t>
            </a:r>
            <a:endParaRPr sz="600"/>
          </a:p>
        </p:txBody>
      </p:sp>
      <p:sp>
        <p:nvSpPr>
          <p:cNvPr id="3539" name="Shape 3539"/>
          <p:cNvSpPr txBox="1"/>
          <p:nvPr/>
        </p:nvSpPr>
        <p:spPr>
          <a:xfrm>
            <a:off x="6324963" y="347322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no</a:t>
            </a:r>
            <a:endParaRPr sz="600"/>
          </a:p>
        </p:txBody>
      </p:sp>
      <p:sp>
        <p:nvSpPr>
          <p:cNvPr id="3535" name="Shape 3535"/>
          <p:cNvSpPr txBox="1"/>
          <p:nvPr/>
        </p:nvSpPr>
        <p:spPr>
          <a:xfrm>
            <a:off x="6578225" y="4237425"/>
            <a:ext cx="1230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600">
                <a:solidFill>
                  <a:schemeClr val="dk1"/>
                </a:solidFill>
              </a:rPr>
              <a:t>draw bbox with class color</a:t>
            </a:r>
            <a:endParaRPr sz="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3537" name="Shape 3537"/>
          <p:cNvSpPr txBox="1"/>
          <p:nvPr/>
        </p:nvSpPr>
        <p:spPr>
          <a:xfrm>
            <a:off x="5740675" y="3564750"/>
            <a:ext cx="528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skip bbox</a:t>
            </a:r>
            <a:endParaRPr sz="600"/>
          </a:p>
        </p:txBody>
      </p:sp>
      <p:pic>
        <p:nvPicPr>
          <p:cNvPr id="3540" name="Shape 3540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7080525" y="4483300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1" name="Shape 3541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5564125" y="3602721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2" name="Shape 3542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95113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3" name="Shape 3543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sp>
        <p:nvSpPr>
          <p:cNvPr id="3544" name="Shape 3544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45" name="Shape 3545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46" name="Shape 3546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47" name="Shape 3547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48" name="Shape 3548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49" name="Shape 3549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50" name="Shape 3550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551" name="Shape 3551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552" name="Shape 355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557" name="Shape 3557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58" name="Shape 3558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59" name="Shape 3559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60" name="Shape 3560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61" name="Shape 3561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562" name="Shape 3562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63" name="Shape 3563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64" name="Shape 3564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565" name="Shape 3565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566" name="Shape 3566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567" name="Shape 3567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568" name="Shape 3568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569" name="Shape 3569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cxnSp>
        <p:nvCxnSpPr>
          <p:cNvPr id="3570" name="Shape 3570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71" name="Shape 3571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3572" name="Shape 3572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73" name="Shape 3573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74" name="Shape 3574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75" name="Shape 3575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76" name="Shape 3576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577" name="Shape 3577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78" name="Shape 3578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79" name="Shape 3579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580" name="Shape 3580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581" name="Shape 3581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582" name="Shape 3582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583" name="Shape 3583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584" name="Shape 3584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585" name="Shape 3585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86" name="Shape 3586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587" name="Shape 3587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588" name="Shape 3588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89" name="Shape 3589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3590" name="Shape 3590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91" name="Shape 3591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92" name="Shape 3592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93" name="Shape 3593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94" name="Shape 3594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595" name="Shape 3595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96" name="Shape 3596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97" name="Shape 3597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598" name="Shape 3598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599" name="Shape 3599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600" name="Shape 3600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601" name="Shape 3601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602" name="Shape 3602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603" name="Shape 3603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04" name="Shape 3604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05" name="Shape 3605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606" name="Shape 3606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07" name="Shape 3607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08" name="Shape 3608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09" name="Shape 3609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10" name="Shape 3610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11" name="Shape 3611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612" name="Shape 3612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13" name="Shape 3613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14" name="Shape 3614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615" name="Shape 3615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616" name="Shape 3616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617" name="Shape 3617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618" name="Shape 3618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619" name="Shape 3619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620" name="Shape 3620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21" name="Shape 3621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22" name="Shape 3622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23" name="Shape 3623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624" name="Shape 3624"/>
          <p:cNvCxnSpPr>
            <a:stCxn id="3623" idx="2"/>
            <a:endCxn id="3625" idx="0"/>
          </p:cNvCxnSpPr>
          <p:nvPr/>
        </p:nvCxnSpPr>
        <p:spPr>
          <a:xfrm rot="-5400000" flipH="1">
            <a:off x="7265206" y="2745400"/>
            <a:ext cx="260700" cy="33900"/>
          </a:xfrm>
          <a:prstGeom prst="curvedConnector3">
            <a:avLst>
              <a:gd name="adj1" fmla="val 4998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5" name="Shape 3625"/>
          <p:cNvSpPr/>
          <p:nvPr/>
        </p:nvSpPr>
        <p:spPr>
          <a:xfrm>
            <a:off x="6519750" y="2892600"/>
            <a:ext cx="1785300" cy="318600"/>
          </a:xfrm>
          <a:prstGeom prst="parallelogram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class = max_index(scores for bb98);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 = max(scores for bb98);</a:t>
            </a:r>
            <a:endParaRPr sz="600"/>
          </a:p>
        </p:txBody>
      </p:sp>
      <p:sp>
        <p:nvSpPr>
          <p:cNvPr id="3626" name="Shape 3626"/>
          <p:cNvSpPr/>
          <p:nvPr/>
        </p:nvSpPr>
        <p:spPr>
          <a:xfrm>
            <a:off x="6883650" y="3469050"/>
            <a:ext cx="1058100" cy="437700"/>
          </a:xfrm>
          <a:prstGeom prst="diamon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 &gt; 0</a:t>
            </a:r>
            <a:endParaRPr sz="600"/>
          </a:p>
        </p:txBody>
      </p:sp>
      <p:cxnSp>
        <p:nvCxnSpPr>
          <p:cNvPr id="3627" name="Shape 3627"/>
          <p:cNvCxnSpPr>
            <a:stCxn id="3625" idx="4"/>
            <a:endCxn id="3626" idx="0"/>
          </p:cNvCxnSpPr>
          <p:nvPr/>
        </p:nvCxnSpPr>
        <p:spPr>
          <a:xfrm rot="-5400000" flipH="1">
            <a:off x="7283700" y="3339900"/>
            <a:ext cx="258000" cy="600"/>
          </a:xfrm>
          <a:prstGeom prst="curvedConnector3">
            <a:avLst>
              <a:gd name="adj1" fmla="val 5002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8" name="Shape 3628"/>
          <p:cNvCxnSpPr>
            <a:stCxn id="3626" idx="2"/>
            <a:endCxn id="3629" idx="0"/>
          </p:cNvCxnSpPr>
          <p:nvPr/>
        </p:nvCxnSpPr>
        <p:spPr>
          <a:xfrm flipH="1">
            <a:off x="7404300" y="3906750"/>
            <a:ext cx="8400" cy="32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30" name="Shape 3630"/>
          <p:cNvCxnSpPr>
            <a:stCxn id="3626" idx="1"/>
            <a:endCxn id="3631" idx="3"/>
          </p:cNvCxnSpPr>
          <p:nvPr/>
        </p:nvCxnSpPr>
        <p:spPr>
          <a:xfrm rot="10800000">
            <a:off x="6492750" y="3687900"/>
            <a:ext cx="39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32" name="Shape 3632"/>
          <p:cNvSpPr txBox="1"/>
          <p:nvPr/>
        </p:nvSpPr>
        <p:spPr>
          <a:xfrm>
            <a:off x="7156238" y="390037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yes</a:t>
            </a:r>
            <a:endParaRPr sz="600"/>
          </a:p>
        </p:txBody>
      </p:sp>
      <p:sp>
        <p:nvSpPr>
          <p:cNvPr id="3633" name="Shape 3633"/>
          <p:cNvSpPr txBox="1"/>
          <p:nvPr/>
        </p:nvSpPr>
        <p:spPr>
          <a:xfrm>
            <a:off x="6548838" y="347322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no</a:t>
            </a:r>
            <a:endParaRPr sz="600"/>
          </a:p>
        </p:txBody>
      </p:sp>
      <p:sp>
        <p:nvSpPr>
          <p:cNvPr id="3629" name="Shape 3629"/>
          <p:cNvSpPr txBox="1"/>
          <p:nvPr/>
        </p:nvSpPr>
        <p:spPr>
          <a:xfrm>
            <a:off x="6817300" y="4235825"/>
            <a:ext cx="1174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600">
                <a:solidFill>
                  <a:schemeClr val="dk1"/>
                </a:solidFill>
              </a:rPr>
              <a:t>draw bbox with class color</a:t>
            </a:r>
            <a:endParaRPr sz="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3631" name="Shape 3631"/>
          <p:cNvSpPr txBox="1"/>
          <p:nvPr/>
        </p:nvSpPr>
        <p:spPr>
          <a:xfrm>
            <a:off x="5964550" y="3564750"/>
            <a:ext cx="528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skip bbox</a:t>
            </a:r>
            <a:endParaRPr sz="600"/>
          </a:p>
        </p:txBody>
      </p:sp>
      <p:pic>
        <p:nvPicPr>
          <p:cNvPr id="3634" name="Shape 3634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7304400" y="4483300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5" name="Shape 3635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5788000" y="3602721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6" name="Shape 3636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95113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7" name="Shape 3637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133890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8" name="Shape 3638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sp>
        <p:nvSpPr>
          <p:cNvPr id="3639" name="Shape 3639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40" name="Shape 3640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41" name="Shape 3641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42" name="Shape 3642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43" name="Shape 3643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44" name="Shape 3644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45" name="Shape 3645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646" name="Shape 3646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647" name="Shape 364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652" name="Shape 3652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53" name="Shape 3653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54" name="Shape 3654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55" name="Shape 3655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56" name="Shape 3656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657" name="Shape 3657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58" name="Shape 3658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59" name="Shape 3659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660" name="Shape 3660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661" name="Shape 3661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662" name="Shape 3662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663" name="Shape 3663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664" name="Shape 3664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cxnSp>
        <p:nvCxnSpPr>
          <p:cNvPr id="3665" name="Shape 3665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66" name="Shape 3666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3667" name="Shape 3667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68" name="Shape 3668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69" name="Shape 3669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70" name="Shape 3670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71" name="Shape 3671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672" name="Shape 3672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73" name="Shape 3673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74" name="Shape 3674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675" name="Shape 3675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676" name="Shape 3676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677" name="Shape 3677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678" name="Shape 3678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679" name="Shape 3679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680" name="Shape 3680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81" name="Shape 3681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82" name="Shape 3682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683" name="Shape 3683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84" name="Shape 3684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3685" name="Shape 3685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86" name="Shape 3686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87" name="Shape 3687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88" name="Shape 3688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89" name="Shape 3689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690" name="Shape 3690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91" name="Shape 3691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92" name="Shape 3692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693" name="Shape 3693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694" name="Shape 3694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695" name="Shape 3695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696" name="Shape 3696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697" name="Shape 3697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698" name="Shape 3698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699" name="Shape 3699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00" name="Shape 3700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701" name="Shape 3701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02" name="Shape 3702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03" name="Shape 3703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04" name="Shape 3704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05" name="Shape 3705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06" name="Shape 3706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707" name="Shape 3707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08" name="Shape 3708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09" name="Shape 3709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710" name="Shape 3710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711" name="Shape 3711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712" name="Shape 3712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713" name="Shape 3713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714" name="Shape 3714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715" name="Shape 3715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16" name="Shape 3716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17" name="Shape 3717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18" name="Shape 3718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719" name="Shape 3719"/>
          <p:cNvCxnSpPr>
            <a:stCxn id="3716" idx="2"/>
            <a:endCxn id="3720" idx="0"/>
          </p:cNvCxnSpPr>
          <p:nvPr/>
        </p:nvCxnSpPr>
        <p:spPr>
          <a:xfrm rot="5400000">
            <a:off x="8069697" y="2730775"/>
            <a:ext cx="322500" cy="112200"/>
          </a:xfrm>
          <a:prstGeom prst="curvedConnector3">
            <a:avLst>
              <a:gd name="adj1" fmla="val 5002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20" name="Shape 3720"/>
          <p:cNvSpPr/>
          <p:nvPr/>
        </p:nvSpPr>
        <p:spPr>
          <a:xfrm>
            <a:off x="7282125" y="2948275"/>
            <a:ext cx="1785300" cy="318600"/>
          </a:xfrm>
          <a:prstGeom prst="parallelogram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class = max_index(scores for bb97);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 = max(scores for bb97);</a:t>
            </a:r>
            <a:endParaRPr sz="600"/>
          </a:p>
        </p:txBody>
      </p:sp>
      <p:sp>
        <p:nvSpPr>
          <p:cNvPr id="3721" name="Shape 3721"/>
          <p:cNvSpPr/>
          <p:nvPr/>
        </p:nvSpPr>
        <p:spPr>
          <a:xfrm>
            <a:off x="7646025" y="3524725"/>
            <a:ext cx="1058100" cy="437700"/>
          </a:xfrm>
          <a:prstGeom prst="diamon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 &gt; 0</a:t>
            </a:r>
            <a:endParaRPr sz="600"/>
          </a:p>
        </p:txBody>
      </p:sp>
      <p:cxnSp>
        <p:nvCxnSpPr>
          <p:cNvPr id="3722" name="Shape 3722"/>
          <p:cNvCxnSpPr>
            <a:stCxn id="3720" idx="4"/>
            <a:endCxn id="3721" idx="0"/>
          </p:cNvCxnSpPr>
          <p:nvPr/>
        </p:nvCxnSpPr>
        <p:spPr>
          <a:xfrm rot="-5400000" flipH="1">
            <a:off x="8046075" y="3395575"/>
            <a:ext cx="258000" cy="600"/>
          </a:xfrm>
          <a:prstGeom prst="curvedConnector3">
            <a:avLst>
              <a:gd name="adj1" fmla="val 5002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23" name="Shape 3723"/>
          <p:cNvCxnSpPr>
            <a:stCxn id="3721" idx="2"/>
            <a:endCxn id="3724" idx="0"/>
          </p:cNvCxnSpPr>
          <p:nvPr/>
        </p:nvCxnSpPr>
        <p:spPr>
          <a:xfrm>
            <a:off x="8175075" y="3962425"/>
            <a:ext cx="0" cy="33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25" name="Shape 3725"/>
          <p:cNvCxnSpPr>
            <a:stCxn id="3721" idx="1"/>
            <a:endCxn id="3726" idx="3"/>
          </p:cNvCxnSpPr>
          <p:nvPr/>
        </p:nvCxnSpPr>
        <p:spPr>
          <a:xfrm rot="10800000">
            <a:off x="7255125" y="3743575"/>
            <a:ext cx="39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27" name="Shape 3727"/>
          <p:cNvSpPr txBox="1"/>
          <p:nvPr/>
        </p:nvSpPr>
        <p:spPr>
          <a:xfrm>
            <a:off x="7918613" y="3956048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yes</a:t>
            </a:r>
            <a:endParaRPr sz="600"/>
          </a:p>
        </p:txBody>
      </p:sp>
      <p:sp>
        <p:nvSpPr>
          <p:cNvPr id="3728" name="Shape 3728"/>
          <p:cNvSpPr txBox="1"/>
          <p:nvPr/>
        </p:nvSpPr>
        <p:spPr>
          <a:xfrm>
            <a:off x="7311213" y="3528898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no</a:t>
            </a:r>
            <a:endParaRPr sz="600"/>
          </a:p>
        </p:txBody>
      </p:sp>
      <p:sp>
        <p:nvSpPr>
          <p:cNvPr id="3724" name="Shape 3724"/>
          <p:cNvSpPr txBox="1"/>
          <p:nvPr/>
        </p:nvSpPr>
        <p:spPr>
          <a:xfrm>
            <a:off x="7535925" y="4292675"/>
            <a:ext cx="1278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600">
                <a:solidFill>
                  <a:schemeClr val="dk1"/>
                </a:solidFill>
              </a:rPr>
              <a:t>draw bbox with class color</a:t>
            </a:r>
            <a:endParaRPr sz="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3726" name="Shape 3726"/>
          <p:cNvSpPr txBox="1"/>
          <p:nvPr/>
        </p:nvSpPr>
        <p:spPr>
          <a:xfrm>
            <a:off x="6726925" y="3620425"/>
            <a:ext cx="528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skip bbox</a:t>
            </a:r>
            <a:endParaRPr sz="600"/>
          </a:p>
        </p:txBody>
      </p:sp>
      <p:pic>
        <p:nvPicPr>
          <p:cNvPr id="3729" name="Shape 3729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066775" y="4538975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0" name="Shape 3730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550375" y="3658396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1" name="Shape 3731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95113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2" name="Shape 3732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133890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3" name="Shape 3733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316665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4" name="Shape 3734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858625" y="113187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5" name="Shape 3735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042460" y="11319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6" name="Shape 3736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22628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7" name="Shape 3737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sp>
        <p:nvSpPr>
          <p:cNvPr id="3738" name="Shape 3738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39" name="Shape 3739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40" name="Shape 3740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41" name="Shape 3741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42" name="Shape 3742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43" name="Shape 3743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44" name="Shape 3744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745" name="Shape 3745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746" name="Shape 374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751" name="Shape 3751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52" name="Shape 3752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53" name="Shape 3753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54" name="Shape 3754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55" name="Shape 3755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756" name="Shape 3756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57" name="Shape 3757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58" name="Shape 3758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759" name="Shape 3759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760" name="Shape 3760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761" name="Shape 3761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762" name="Shape 3762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763" name="Shape 3763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cxnSp>
        <p:nvCxnSpPr>
          <p:cNvPr id="3764" name="Shape 3764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65" name="Shape 3765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Set zero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 if score &lt; thresh1 (0.2)</a:t>
            </a:r>
            <a:endParaRPr sz="600"/>
          </a:p>
        </p:txBody>
      </p:sp>
      <p:sp>
        <p:nvSpPr>
          <p:cNvPr id="3766" name="Shape 3766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67" name="Shape 3767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68" name="Shape 3768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69" name="Shape 3769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70" name="Shape 3770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771" name="Shape 3771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72" name="Shape 3772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73" name="Shape 3773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774" name="Shape 3774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775" name="Shape 3775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776" name="Shape 3776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777" name="Shape 3777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778" name="Shape 3778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779" name="Shape 3779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80" name="Shape 3780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81" name="Shape 3781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782" name="Shape 3782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83" name="Shape 3783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Sort descending</a:t>
            </a:r>
            <a:endParaRPr sz="600"/>
          </a:p>
        </p:txBody>
      </p:sp>
      <p:sp>
        <p:nvSpPr>
          <p:cNvPr id="3784" name="Shape 3784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85" name="Shape 3785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86" name="Shape 3786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87" name="Shape 3787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88" name="Shape 3788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789" name="Shape 3789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90" name="Shape 3790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91" name="Shape 3791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792" name="Shape 3792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793" name="Shape 3793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794" name="Shape 3794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795" name="Shape 3795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796" name="Shape 3796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797" name="Shape 3797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98" name="Shape 3798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799" name="Shape 3799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cxnSp>
        <p:nvCxnSpPr>
          <p:cNvPr id="3800" name="Shape 3800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01" name="Shape 3801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02" name="Shape 3802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03" name="Shape 3803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04" name="Shape 3804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05" name="Shape 3805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…….</a:t>
            </a:r>
            <a:endParaRPr sz="600"/>
          </a:p>
        </p:txBody>
      </p:sp>
      <p:sp>
        <p:nvSpPr>
          <p:cNvPr id="3806" name="Shape 3806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07" name="Shape 3807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08" name="Shape 3808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bb98</a:t>
            </a:r>
            <a:endParaRPr sz="600"/>
          </a:p>
        </p:txBody>
      </p:sp>
      <p:sp>
        <p:nvSpPr>
          <p:cNvPr id="3809" name="Shape 3809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bb2</a:t>
            </a:r>
            <a:endParaRPr sz="600"/>
          </a:p>
        </p:txBody>
      </p:sp>
      <p:sp>
        <p:nvSpPr>
          <p:cNvPr id="3810" name="Shape 3810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bb4</a:t>
            </a:r>
            <a:endParaRPr sz="600"/>
          </a:p>
        </p:txBody>
      </p:sp>
      <p:sp>
        <p:nvSpPr>
          <p:cNvPr id="3811" name="Shape 3811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bb97</a:t>
            </a:r>
            <a:endParaRPr sz="600"/>
          </a:p>
        </p:txBody>
      </p:sp>
      <p:sp>
        <p:nvSpPr>
          <p:cNvPr id="3812" name="Shape 3812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bb3</a:t>
            </a:r>
            <a:endParaRPr sz="600"/>
          </a:p>
        </p:txBody>
      </p:sp>
      <p:sp>
        <p:nvSpPr>
          <p:cNvPr id="3813" name="Shape 3813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bb1</a:t>
            </a:r>
            <a:endParaRPr sz="600"/>
          </a:p>
        </p:txBody>
      </p:sp>
      <p:sp>
        <p:nvSpPr>
          <p:cNvPr id="3814" name="Shape 3814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815" name="Shape 3815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816" name="Shape 3816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sp>
        <p:nvSpPr>
          <p:cNvPr id="3817" name="Shape 3817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/>
              <a:t>0</a:t>
            </a:r>
            <a:endParaRPr sz="600" b="1"/>
          </a:p>
        </p:txBody>
      </p:sp>
      <p:pic>
        <p:nvPicPr>
          <p:cNvPr id="3818" name="Shape 3818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95113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9" name="Shape 3819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133890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0" name="Shape 3820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316665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1" name="Shape 3821" descr="error (1)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858625" y="113187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2" name="Shape 3822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042460" y="11319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3" name="Shape 3823" descr="success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22628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824" name="Shape 3824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NMS algorithm set </a:t>
            </a:r>
            <a:endParaRPr sz="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scores to zero for redundant bboxes</a:t>
            </a:r>
            <a:endParaRPr sz="600"/>
          </a:p>
        </p:txBody>
      </p:sp>
      <p:pic>
        <p:nvPicPr>
          <p:cNvPr id="3825" name="Shape 3825" descr="model_2.png"/>
          <p:cNvPicPr preferRelativeResize="0"/>
          <p:nvPr/>
        </p:nvPicPr>
        <p:blipFill rotWithShape="1">
          <a:blip r:embed="rId3"/>
          <a:srcRect l="72721" t="27297" b="26394"/>
          <a:stretch>
            <a:fillRect/>
          </a:stretch>
        </p:blipFill>
        <p:spPr>
          <a:xfrm>
            <a:off x="3539750" y="2900613"/>
            <a:ext cx="2124177" cy="214523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26" name="Shape 3826"/>
          <p:cNvCxnSpPr/>
          <p:nvPr/>
        </p:nvCxnSpPr>
        <p:spPr>
          <a:xfrm flipH="1">
            <a:off x="3952125" y="2631025"/>
            <a:ext cx="3060000" cy="1061400"/>
          </a:xfrm>
          <a:prstGeom prst="curvedConnector3">
            <a:avLst>
              <a:gd name="adj1" fmla="val 91279"/>
            </a:avLst>
          </a:prstGeom>
          <a:noFill/>
          <a:ln w="19050" cap="flat" cmpd="sng">
            <a:solidFill>
              <a:srgbClr val="93C47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27" name="Shape 3827"/>
          <p:cNvCxnSpPr>
            <a:stCxn id="3816" idx="2"/>
          </p:cNvCxnSpPr>
          <p:nvPr/>
        </p:nvCxnSpPr>
        <p:spPr>
          <a:xfrm rot="5400000">
            <a:off x="6518824" y="1673425"/>
            <a:ext cx="630300" cy="2534700"/>
          </a:xfrm>
          <a:prstGeom prst="curvedConnector2">
            <a:avLst/>
          </a:prstGeom>
          <a:noFill/>
          <a:ln w="19050" cap="flat" cmpd="sng">
            <a:solidFill>
              <a:srgbClr val="F6B26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28" name="Shape 3828"/>
          <p:cNvCxnSpPr>
            <a:stCxn id="3815" idx="2"/>
          </p:cNvCxnSpPr>
          <p:nvPr/>
        </p:nvCxnSpPr>
        <p:spPr>
          <a:xfrm rot="5400000">
            <a:off x="5700147" y="2062525"/>
            <a:ext cx="2023800" cy="3150000"/>
          </a:xfrm>
          <a:prstGeom prst="curvedConnector2">
            <a:avLst/>
          </a:pr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29" name="Shape 3829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830" name="Shape 3830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20x1</a:t>
            </a:r>
            <a:endParaRPr sz="600"/>
          </a:p>
        </p:txBody>
      </p:sp>
      <p:sp>
        <p:nvSpPr>
          <p:cNvPr id="3831" name="Shape 383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4.YOLO_V3</a:t>
            </a:r>
            <a:endParaRPr 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44" name="Shape 344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5" name="Shape 345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6" name="Shape 346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347" name="Shape 347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8" name="Shape 348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349" name="Shape 349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0" name="Shape 350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351" name="Shape 351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2" name="Shape 352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353" name="Shape 353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354" name="Shape 354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5" name="Shape 355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356" name="Shape 356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7" name="Shape 357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358" name="Shape 358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9" name="Shape 359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360" name="Shape 360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1" name="Shape 361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362" name="Shape 362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3" name="Shape 363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364" name="Shape 364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5" name="Shape 365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366" name="Shape 366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7" name="Shape 367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368" name="Shape 368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9" name="Shape 369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370" name="Shape 370"/>
          <p:cNvSpPr txBox="1"/>
          <p:nvPr/>
        </p:nvSpPr>
        <p:spPr>
          <a:xfrm>
            <a:off x="7700000" y="10989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371" name="Shape 371"/>
          <p:cNvSpPr/>
          <p:nvPr/>
        </p:nvSpPr>
        <p:spPr>
          <a:xfrm flipH="1">
            <a:off x="7723244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2" name="Shape 372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3" name="Shape 373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4" name="Shape 374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5" name="Shape 375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6" name="Shape 376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377" name="Shape 377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378" name="Shape 378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379" name="Shape 379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3109450" y="2336925"/>
            <a:ext cx="2358375" cy="2381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0" name="Shape 380"/>
          <p:cNvCxnSpPr>
            <a:stCxn id="371" idx="2"/>
            <a:endCxn id="379" idx="3"/>
          </p:cNvCxnSpPr>
          <p:nvPr/>
        </p:nvCxnSpPr>
        <p:spPr>
          <a:xfrm flipH="1">
            <a:off x="5467844" y="1035362"/>
            <a:ext cx="2559300" cy="2492400"/>
          </a:xfrm>
          <a:prstGeom prst="bentConnector3">
            <a:avLst>
              <a:gd name="adj1" fmla="val -93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1" name="Shape 381"/>
          <p:cNvSpPr txBox="1"/>
          <p:nvPr/>
        </p:nvSpPr>
        <p:spPr>
          <a:xfrm>
            <a:off x="6446250" y="3280550"/>
            <a:ext cx="13617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Detection Procedure</a:t>
            </a:r>
            <a:endParaRPr sz="1000"/>
          </a:p>
        </p:txBody>
      </p:sp>
      <p:sp>
        <p:nvSpPr>
          <p:cNvPr id="382" name="Shape 382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pic>
        <p:nvPicPr>
          <p:cNvPr id="383" name="Shape 383" descr="dog.jpg"/>
          <p:cNvPicPr preferRelativeResize="0"/>
          <p:nvPr/>
        </p:nvPicPr>
        <p:blipFill rotWithShape="1">
          <a:blip r:embed="rId2"/>
          <a:srcRect r="7715"/>
          <a:stretch>
            <a:fillRect/>
          </a:stretch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Shape 384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385" name="Shape 38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1700" y="432325"/>
            <a:ext cx="8520600" cy="572700"/>
          </a:xfrm>
        </p:spPr>
        <p:txBody>
          <a:bodyPr/>
          <a:p>
            <a:r>
              <a:rPr lang="en-US" altLang="zh-CN"/>
              <a:t>YOLO_V3 </a:t>
            </a:r>
            <a:r>
              <a:rPr lang="zh-CN" altLang="en-US">
                <a:ea typeface="宋体" panose="02010600030101010101" pitchFamily="2" charset="-122"/>
              </a:rPr>
              <a:t>网络架构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925" y="1183005"/>
            <a:ext cx="9069705" cy="3978910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4205" y="367665"/>
            <a:ext cx="7245350" cy="4407535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先验检测框</a:t>
            </a:r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4" name="图片 3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25" y="1734820"/>
            <a:ext cx="8235315" cy="904875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输入映射到输出</a:t>
            </a:r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idx="12"/>
          </p:nvPr>
        </p:nvSpPr>
        <p:spPr>
          <a:xfrm>
            <a:off x="8500398" y="4672107"/>
            <a:ext cx="548700" cy="393600"/>
          </a:xfrm>
        </p:spPr>
        <p:txBody>
          <a:bodyPr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4080" y="1017905"/>
            <a:ext cx="6382385" cy="4149090"/>
          </a:xfrm>
          <a:prstGeom prst="rect">
            <a:avLst/>
          </a:prstGeom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YOLO_V3</a:t>
            </a:r>
            <a:r>
              <a:rPr lang="zh-CN" altLang="en-US">
                <a:ea typeface="宋体" panose="02010600030101010101" pitchFamily="2" charset="-122"/>
              </a:rPr>
              <a:t>小结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9775" y="951230"/>
            <a:ext cx="6451600" cy="3980815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5. </a:t>
            </a:r>
            <a:r>
              <a:rPr lang="zh-CN" altLang="en-US" dirty="0" smtClean="0">
                <a:ea typeface="宋体" panose="02010600030101010101" pitchFamily="2" charset="-122"/>
              </a:rPr>
              <a:t>程序演示</a:t>
            </a:r>
            <a:endParaRPr lang="zh-CN" altLang="en-US" dirty="0" smtClean="0">
              <a:ea typeface="宋体" panose="02010600030101010101" pitchFamily="2" charset="-122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90" name="Shape 390"/>
          <p:cNvSpPr/>
          <p:nvPr/>
        </p:nvSpPr>
        <p:spPr>
          <a:xfrm>
            <a:off x="2500175" y="482450"/>
            <a:ext cx="4935000" cy="11850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1" name="Shape 391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2" name="Shape 392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3" name="Shape 393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394" name="Shape 394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5" name="Shape 395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396" name="Shape 396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7" name="Shape 397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398" name="Shape 398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9" name="Shape 399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400" name="Shape 400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401" name="Shape 401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2" name="Shape 402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403" name="Shape 403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4" name="Shape 404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405" name="Shape 405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6" name="Shape 406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407" name="Shape 407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8" name="Shape 408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409" name="Shape 409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0" name="Shape 410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411" name="Shape 411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2" name="Shape 412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413" name="Shape 413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4" name="Shape 414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415" name="Shape 415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6" name="Shape 416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417" name="Shape 417"/>
          <p:cNvSpPr txBox="1"/>
          <p:nvPr/>
        </p:nvSpPr>
        <p:spPr>
          <a:xfrm>
            <a:off x="7700000" y="10989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418" name="Shape 418"/>
          <p:cNvSpPr/>
          <p:nvPr/>
        </p:nvSpPr>
        <p:spPr>
          <a:xfrm flipH="1">
            <a:off x="7723244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9" name="Shape 419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0" name="Shape 420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1" name="Shape 421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2" name="Shape 422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3" name="Shape 423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424" name="Shape 424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425" name="Shape 425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426" name="Shape 426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3109450" y="2336925"/>
            <a:ext cx="2358375" cy="2381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7" name="Shape 427"/>
          <p:cNvCxnSpPr>
            <a:stCxn id="418" idx="2"/>
            <a:endCxn id="426" idx="3"/>
          </p:cNvCxnSpPr>
          <p:nvPr/>
        </p:nvCxnSpPr>
        <p:spPr>
          <a:xfrm flipH="1">
            <a:off x="5467844" y="1035362"/>
            <a:ext cx="2559300" cy="2492400"/>
          </a:xfrm>
          <a:prstGeom prst="bentConnector3">
            <a:avLst>
              <a:gd name="adj1" fmla="val -93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28" name="Shape 428"/>
          <p:cNvSpPr txBox="1"/>
          <p:nvPr/>
        </p:nvSpPr>
        <p:spPr>
          <a:xfrm>
            <a:off x="6446250" y="3280550"/>
            <a:ext cx="13617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Detection Procedure</a:t>
            </a:r>
            <a:endParaRPr sz="1000"/>
          </a:p>
        </p:txBody>
      </p:sp>
      <p:sp>
        <p:nvSpPr>
          <p:cNvPr id="429" name="Shape 429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pic>
        <p:nvPicPr>
          <p:cNvPr id="430" name="Shape 430" descr="dog.jpg"/>
          <p:cNvPicPr preferRelativeResize="0"/>
          <p:nvPr/>
        </p:nvPicPr>
        <p:blipFill rotWithShape="1">
          <a:blip r:embed="rId2"/>
          <a:srcRect r="7715"/>
          <a:stretch>
            <a:fillRect/>
          </a:stretch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Shape 431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432" name="Shape 432"/>
          <p:cNvSpPr txBox="1"/>
          <p:nvPr/>
        </p:nvSpPr>
        <p:spPr>
          <a:xfrm>
            <a:off x="4602419" y="1423396"/>
            <a:ext cx="13320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Train from scratch</a:t>
            </a:r>
            <a:endParaRPr sz="1000"/>
          </a:p>
        </p:txBody>
      </p:sp>
      <p:sp>
        <p:nvSpPr>
          <p:cNvPr id="433" name="Shape 43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38" name="Shape 438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name="adj" fmla="val 8145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9" name="Shape 439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0" name="Shape 440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GoogLeNet modification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(20 layers)</a:t>
            </a:r>
            <a:endParaRPr sz="600"/>
          </a:p>
        </p:txBody>
      </p:sp>
      <p:cxnSp>
        <p:nvCxnSpPr>
          <p:cNvPr id="441" name="Shape 441"/>
          <p:cNvCxnSpPr/>
          <p:nvPr/>
        </p:nvCxnSpPr>
        <p:spPr>
          <a:xfrm rot="10800000" flipH="1">
            <a:off x="825675" y="99083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2" name="Shape 442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448x448x3</a:t>
            </a:r>
            <a:endParaRPr sz="600"/>
          </a:p>
        </p:txBody>
      </p:sp>
      <p:sp>
        <p:nvSpPr>
          <p:cNvPr id="443" name="Shape 443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4" name="Shape 444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445" name="Shape 445"/>
          <p:cNvCxnSpPr/>
          <p:nvPr/>
        </p:nvCxnSpPr>
        <p:spPr>
          <a:xfrm rot="10800000" flipH="1">
            <a:off x="2561814" y="1004623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6" name="Shape 446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sp>
        <p:nvSpPr>
          <p:cNvPr id="447" name="Shape 447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cxnSp>
        <p:nvCxnSpPr>
          <p:cNvPr id="448" name="Shape 448"/>
          <p:cNvCxnSpPr/>
          <p:nvPr/>
        </p:nvCxnSpPr>
        <p:spPr>
          <a:xfrm rot="10800000" flipH="1">
            <a:off x="3589347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9" name="Shape 449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14x14x1024</a:t>
            </a:r>
            <a:endParaRPr sz="600"/>
          </a:p>
        </p:txBody>
      </p:sp>
      <p:cxnSp>
        <p:nvCxnSpPr>
          <p:cNvPr id="450" name="Shape 450"/>
          <p:cNvCxnSpPr/>
          <p:nvPr/>
        </p:nvCxnSpPr>
        <p:spPr>
          <a:xfrm rot="10800000" flipH="1">
            <a:off x="460242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1" name="Shape 451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452" name="Shape 452"/>
          <p:cNvCxnSpPr/>
          <p:nvPr/>
        </p:nvCxnSpPr>
        <p:spPr>
          <a:xfrm rot="10800000" flipH="1">
            <a:off x="5557972" y="1004631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3" name="Shape 453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7x7x1024</a:t>
            </a:r>
            <a:endParaRPr sz="600"/>
          </a:p>
        </p:txBody>
      </p:sp>
      <p:cxnSp>
        <p:nvCxnSpPr>
          <p:cNvPr id="454" name="Shape 454"/>
          <p:cNvCxnSpPr/>
          <p:nvPr/>
        </p:nvCxnSpPr>
        <p:spPr>
          <a:xfrm rot="10800000" flipH="1">
            <a:off x="6522749" y="1004629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5" name="Shape 455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FC,R</a:t>
            </a:r>
            <a:endParaRPr sz="600"/>
          </a:p>
        </p:txBody>
      </p:sp>
      <p:sp>
        <p:nvSpPr>
          <p:cNvPr id="456" name="Shape 456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57" name="Shape 457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4096x1</a:t>
            </a:r>
            <a:endParaRPr sz="600"/>
          </a:p>
        </p:txBody>
      </p:sp>
      <p:cxnSp>
        <p:nvCxnSpPr>
          <p:cNvPr id="458" name="Shape 458"/>
          <p:cNvCxnSpPr/>
          <p:nvPr/>
        </p:nvCxnSpPr>
        <p:spPr>
          <a:xfrm rot="10800000" flipH="1">
            <a:off x="6941047" y="1004635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9" name="Shape 459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FC</a:t>
            </a:r>
            <a:endParaRPr sz="600"/>
          </a:p>
        </p:txBody>
      </p:sp>
      <p:sp>
        <p:nvSpPr>
          <p:cNvPr id="460" name="Shape 460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1" name="Shape 461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1470x1</a:t>
            </a:r>
            <a:endParaRPr sz="600"/>
          </a:p>
        </p:txBody>
      </p:sp>
      <p:cxnSp>
        <p:nvCxnSpPr>
          <p:cNvPr id="462" name="Shape 462"/>
          <p:cNvCxnSpPr/>
          <p:nvPr/>
        </p:nvCxnSpPr>
        <p:spPr>
          <a:xfrm rot="10800000" flipH="1">
            <a:off x="7400097" y="1004622"/>
            <a:ext cx="224100" cy="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3" name="Shape 463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Reshape</a:t>
            </a:r>
            <a:endParaRPr sz="600"/>
          </a:p>
        </p:txBody>
      </p:sp>
      <p:sp>
        <p:nvSpPr>
          <p:cNvPr id="464" name="Shape 464"/>
          <p:cNvSpPr txBox="1"/>
          <p:nvPr/>
        </p:nvSpPr>
        <p:spPr>
          <a:xfrm>
            <a:off x="7700000" y="10989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7x7x30</a:t>
            </a:r>
            <a:endParaRPr sz="600"/>
          </a:p>
        </p:txBody>
      </p:sp>
      <p:sp>
        <p:nvSpPr>
          <p:cNvPr id="465" name="Shape 465"/>
          <p:cNvSpPr/>
          <p:nvPr/>
        </p:nvSpPr>
        <p:spPr>
          <a:xfrm flipH="1">
            <a:off x="7723244" y="916875"/>
            <a:ext cx="303900" cy="1821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6" name="Shape 466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7" name="Shape 467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8" name="Shape 468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9" name="Shape 469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name="adj" fmla="val 3013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0" name="Shape 470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471" name="Shape 471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sp>
        <p:nvSpPr>
          <p:cNvPr id="472" name="Shape 472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C,R</a:t>
            </a:r>
            <a:endParaRPr sz="600"/>
          </a:p>
        </p:txBody>
      </p:sp>
      <p:pic>
        <p:nvPicPr>
          <p:cNvPr id="473" name="Shape 473" descr="model_2.png"/>
          <p:cNvPicPr preferRelativeResize="0"/>
          <p:nvPr/>
        </p:nvPicPr>
        <p:blipFill rotWithShape="1">
          <a:blip r:embed="rId1"/>
          <a:srcRect l="72721" t="27297" b="26394"/>
          <a:stretch>
            <a:fillRect/>
          </a:stretch>
        </p:blipFill>
        <p:spPr>
          <a:xfrm>
            <a:off x="3109450" y="2336925"/>
            <a:ext cx="2358375" cy="2381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4" name="Shape 474"/>
          <p:cNvCxnSpPr>
            <a:stCxn id="465" idx="2"/>
            <a:endCxn id="473" idx="3"/>
          </p:cNvCxnSpPr>
          <p:nvPr/>
        </p:nvCxnSpPr>
        <p:spPr>
          <a:xfrm flipH="1">
            <a:off x="5467844" y="1035362"/>
            <a:ext cx="2559300" cy="2492400"/>
          </a:xfrm>
          <a:prstGeom prst="bentConnector3">
            <a:avLst>
              <a:gd name="adj1" fmla="val -93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5" name="Shape 475"/>
          <p:cNvSpPr txBox="1"/>
          <p:nvPr/>
        </p:nvSpPr>
        <p:spPr>
          <a:xfrm>
            <a:off x="6446250" y="3280550"/>
            <a:ext cx="13617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Detection Procedure</a:t>
            </a:r>
            <a:endParaRPr sz="1000"/>
          </a:p>
        </p:txBody>
      </p:sp>
      <p:sp>
        <p:nvSpPr>
          <p:cNvPr id="476" name="Shape 476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pic>
        <p:nvPicPr>
          <p:cNvPr id="477" name="Shape 477" descr="dog.jpg"/>
          <p:cNvPicPr preferRelativeResize="0"/>
          <p:nvPr/>
        </p:nvPicPr>
        <p:blipFill rotWithShape="1">
          <a:blip r:embed="rId2"/>
          <a:srcRect r="7715"/>
          <a:stretch>
            <a:fillRect/>
          </a:stretch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Shape 478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Inference</a:t>
            </a:r>
            <a:endParaRPr sz="1800"/>
          </a:p>
        </p:txBody>
      </p:sp>
      <p:sp>
        <p:nvSpPr>
          <p:cNvPr id="479" name="Shape 479"/>
          <p:cNvSpPr/>
          <p:nvPr/>
        </p:nvSpPr>
        <p:spPr>
          <a:xfrm rot="-5400000">
            <a:off x="4094325" y="-933562"/>
            <a:ext cx="182400" cy="3328500"/>
          </a:xfrm>
          <a:prstGeom prst="rightBrace">
            <a:avLst>
              <a:gd name="adj1" fmla="val 122871"/>
              <a:gd name="adj2" fmla="val 498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0" name="Shape 480"/>
          <p:cNvSpPr txBox="1"/>
          <p:nvPr/>
        </p:nvSpPr>
        <p:spPr>
          <a:xfrm>
            <a:off x="2565765" y="364823"/>
            <a:ext cx="3388800" cy="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use new additional conv layers =&gt; better performance</a:t>
            </a:r>
            <a:endParaRPr sz="1000"/>
          </a:p>
        </p:txBody>
      </p:sp>
      <p:sp>
        <p:nvSpPr>
          <p:cNvPr id="481" name="Shape 48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12404</Words>
  <Application>WPS 演示</Application>
  <PresentationFormat>全屏显示(16:9)</PresentationFormat>
  <Paragraphs>3626</Paragraphs>
  <Slides>75</Slides>
  <Notes>61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75</vt:i4>
      </vt:variant>
    </vt:vector>
  </HeadingPairs>
  <TitlesOfParts>
    <vt:vector size="84" baseType="lpstr">
      <vt:lpstr>Arial</vt:lpstr>
      <vt:lpstr>宋体</vt:lpstr>
      <vt:lpstr>Wingdings</vt:lpstr>
      <vt:lpstr>Arial</vt:lpstr>
      <vt:lpstr>Comic Sans MS</vt:lpstr>
      <vt:lpstr>等线</vt:lpstr>
      <vt:lpstr>微软雅黑</vt:lpstr>
      <vt:lpstr>Arial Unicode MS</vt:lpstr>
      <vt:lpstr>Simple Light</vt:lpstr>
      <vt:lpstr>PowerPoint 演示文稿</vt:lpstr>
      <vt:lpstr>1.基本思路</vt:lpstr>
      <vt:lpstr>PowerPoint 演示文稿</vt:lpstr>
      <vt:lpstr>2.Training</vt:lpstr>
      <vt:lpstr>YOLO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Loss</vt:lpstr>
      <vt:lpstr>3.Testing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4.YOLO_V3</vt:lpstr>
      <vt:lpstr>YOLO_V3 网络架构</vt:lpstr>
      <vt:lpstr>PowerPoint 演示文稿</vt:lpstr>
      <vt:lpstr>先验检测框</vt:lpstr>
      <vt:lpstr>输入映射到输出</vt:lpstr>
      <vt:lpstr>YOLO_V3小结</vt:lpstr>
      <vt:lpstr>3.Testing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yousheng</dc:creator>
  <cp:lastModifiedBy>lgj</cp:lastModifiedBy>
  <cp:revision>27</cp:revision>
  <dcterms:created xsi:type="dcterms:W3CDTF">2019-11-10T01:43:00Z</dcterms:created>
  <dcterms:modified xsi:type="dcterms:W3CDTF">2019-11-11T10:53:11Z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2052-11.3.0.8775</vt:lpwstr>
  </property>
</Properties>
</file>